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35.xml" ContentType="application/vnd.openxmlformats-officedocument.presentationml.notesSlide+xml"/>
  <Override PartName="/ppt/notesSlides/_rels/notesSlide16.xml.rels" ContentType="application/vnd.openxmlformats-package.relationships+xml"/>
  <Override PartName="/ppt/notesSlides/_rels/notesSlide32.xml.rels" ContentType="application/vnd.openxmlformats-package.relationships+xml"/>
  <Override PartName="/ppt/notesSlides/_rels/notesSlide15.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33.xml.rels" ContentType="application/vnd.openxmlformats-package.relationships+xml"/>
  <Override PartName="/ppt/notesSlides/_rels/notesSlide17.xml.rels" ContentType="application/vnd.openxmlformats-package.relationships+xml"/>
  <Override PartName="/ppt/notesSlides/_rels/notesSlide24.xml.rels" ContentType="application/vnd.openxmlformats-package.relationships+xml"/>
  <Override PartName="/ppt/notesSlides/_rels/notesSlide54.xml.rels" ContentType="application/vnd.openxmlformats-package.relationships+xml"/>
  <Override PartName="/ppt/notesSlides/_rels/notesSlide40.xml.rels" ContentType="application/vnd.openxmlformats-package.relationships+xml"/>
  <Override PartName="/ppt/notesSlides/_rels/notesSlide53.xml.rels" ContentType="application/vnd.openxmlformats-package.relationships+xml"/>
  <Override PartName="/ppt/notesSlides/_rels/notesSlide14.xml.rels" ContentType="application/vnd.openxmlformats-package.relationships+xml"/>
  <Override PartName="/ppt/notesSlides/_rels/notesSlide12.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50.xml.rels" ContentType="application/vnd.openxmlformats-package.relationships+xml"/>
  <Override PartName="/ppt/notesSlides/_rels/notesSlide34.xml.rels" ContentType="application/vnd.openxmlformats-package.relationships+xml"/>
  <Override PartName="/ppt/notesSlides/_rels/notesSlide51.xml.rels" ContentType="application/vnd.openxmlformats-package.relationships+xml"/>
  <Override PartName="/ppt/notesSlides/_rels/notesSlide35.xml.rels" ContentType="application/vnd.openxmlformats-package.relationships+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17.xml" ContentType="application/vnd.openxmlformats-officedocument.presentationml.notesSlide+xml"/>
  <Override PartName="/ppt/notesSlides/notesSlide54.xml" ContentType="application/vnd.openxmlformats-officedocument.presentationml.notesSlide+xml"/>
  <Override PartName="/ppt/notesSlides/notesSlide40.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24.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notesSlide25.xml" ContentType="application/vnd.openxmlformats-officedocument.presentationml.notesSlide+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53.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5.png" ContentType="image/png"/>
  <Override PartName="/ppt/media/image58.jpeg" ContentType="image/jpeg"/>
  <Override PartName="/ppt/media/image73.png" ContentType="image/png"/>
  <Override PartName="/ppt/media/image53.png" ContentType="image/png"/>
  <Override PartName="/ppt/media/image56.jpeg" ContentType="image/jpeg"/>
  <Override PartName="/ppt/media/image51.png" ContentType="image/png"/>
  <Override PartName="/ppt/media/image50.jpeg" ContentType="image/jpeg"/>
  <Override PartName="/ppt/media/image48.jpeg" ContentType="image/jpeg"/>
  <Override PartName="/ppt/media/image46.jpeg" ContentType="image/jpe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1.jpeg" ContentType="image/jpeg"/>
  <Override PartName="/ppt/media/image10.png" ContentType="image/png"/>
  <Override PartName="/ppt/media/image47.png" ContentType="image/png"/>
  <Override PartName="/ppt/media/image20.png" ContentType="image/png"/>
  <Override PartName="/ppt/media/image57.png" ContentType="image/png"/>
  <Override PartName="/ppt/media/image17.png" ContentType="image/png"/>
  <Override PartName="/ppt/media/image5.png" ContentType="image/png"/>
  <Override PartName="/ppt/media/image35.png" ContentType="image/png"/>
  <Override PartName="/ppt/media/image28.png" ContentType="image/png"/>
  <Override PartName="/ppt/media/image70.png" ContentType="image/png"/>
  <Override PartName="/ppt/media/image29.jpeg" ContentType="image/jpeg"/>
  <Override PartName="/ppt/media/image72.png" ContentType="image/png"/>
  <Override PartName="/ppt/media/image65.png" ContentType="image/png"/>
  <Override PartName="/ppt/media/image21.jpeg" ContentType="image/jpeg"/>
  <Override PartName="/ppt/media/image71.png" ContentType="image/png"/>
  <Override PartName="/ppt/media/image22.png" ContentType="image/png"/>
  <Override PartName="/ppt/media/image59.png" ContentType="image/png"/>
  <Override PartName="/ppt/media/image16.jpeg" ContentType="image/jpeg"/>
  <Override PartName="/ppt/media/image30.png" ContentType="image/png"/>
  <Override PartName="/ppt/media/image49.png" ContentType="image/png"/>
  <Override PartName="/ppt/media/image12.png" ContentType="image/png"/>
  <Override PartName="/ppt/media/image67.jpeg" ContentType="image/jpeg"/>
  <Override PartName="/ppt/media/image69.jpeg" ContentType="image/jpeg"/>
  <Override PartName="/ppt/media/image68.png" ContentType="image/png"/>
  <Override PartName="/ppt/media/image31.png" ContentType="image/png"/>
  <Override PartName="/ppt/media/image66.png" ContentType="image/png"/>
  <Override PartName="/ppt/media/image63.png" ContentType="image/png"/>
  <Override PartName="/ppt/media/image24.png" ContentType="image/png"/>
  <Override PartName="/ppt/media/image61.png" ContentType="image/png"/>
  <Override PartName="/ppt/media/image60.jpeg" ContentType="image/jpeg"/>
  <Override PartName="/ppt/media/image64.png" ContentType="image/png"/>
  <Override PartName="/ppt/media/image25.jpeg" ContentType="image/jpeg"/>
  <Override PartName="/ppt/media/image32.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27.png" ContentType="image/png"/>
  <Override PartName="/ppt/media/image4.png" ContentType="image/png"/>
  <Override PartName="/ppt/media/image34.png" ContentType="image/png"/>
  <Override PartName="/ppt/media/image18.png" ContentType="image/png"/>
  <Override PartName="/ppt/media/image6.png" ContentType="image/png"/>
  <Override PartName="/ppt/media/image36.png" ContentType="image/png"/>
  <Override PartName="/ppt/media/image11.png" ContentType="image/png"/>
  <Override PartName="/ppt/media/image19.png" ContentType="image/png"/>
  <Override PartName="/ppt/media/image62.jpeg" ContentType="image/jpeg"/>
  <Override PartName="/ppt/media/image7.png" ContentType="image/png"/>
  <Override PartName="/ppt/media/image37.png" ContentType="image/png"/>
  <Override PartName="/ppt/media/image23.jpeg" ContentType="image/jpeg"/>
  <Override PartName="/ppt/media/image8.png" ContentType="image/png"/>
  <Override PartName="/ppt/media/image38.png" ContentType="image/png"/>
  <Override PartName="/ppt/media/image52.jpeg" ContentType="image/jpeg"/>
  <Override PartName="/ppt/media/image13.png" ContentType="image/png"/>
  <Override PartName="/ppt/media/image33.png" ContentType="image/png"/>
  <Override PartName="/ppt/media/image54.jpeg" ContentType="image/jpeg"/>
  <Override PartName="/ppt/media/image9.png" ContentType="image/png"/>
  <Override PartName="/ppt/media/image39.png" ContentType="image/png"/>
  <Override PartName="/ppt/media/image40.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2.xml.rels" ContentType="application/vnd.openxmlformats-package.relationships+xml"/>
  <Override PartName="/ppt/slides/_rels/slide58.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IN" sz="1400" spc="-1" strike="noStrike">
                <a:solidFill>
                  <a:srgbClr val="000000"/>
                </a:solidFill>
                <a:latin typeface="Arial"/>
              </a:rPr>
              <a:t>Click to </a:t>
            </a:r>
            <a:r>
              <a:rPr b="0" lang="en-IN" sz="1400" spc="-1" strike="noStrike">
                <a:solidFill>
                  <a:srgbClr val="000000"/>
                </a:solidFill>
                <a:latin typeface="Arial"/>
              </a:rPr>
              <a:t>move the </a:t>
            </a:r>
            <a:r>
              <a:rPr b="0" lang="en-IN" sz="1400" spc="-1" strike="noStrike">
                <a:solidFill>
                  <a:srgbClr val="000000"/>
                </a:solidFill>
                <a:latin typeface="Arial"/>
              </a:rPr>
              <a:t>slide</a:t>
            </a:r>
            <a:endParaRPr b="0" lang="en-IN"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a:t>
            </a:r>
            <a:r>
              <a:rPr b="0" lang="en-IN" sz="2000" spc="-1" strike="noStrike">
                <a:latin typeface="Arial"/>
              </a:rPr>
              <a:t>edit </a:t>
            </a:r>
            <a:r>
              <a:rPr b="0" lang="en-IN" sz="2000" spc="-1" strike="noStrike">
                <a:latin typeface="Arial"/>
              </a:rPr>
              <a:t>the </a:t>
            </a:r>
            <a:r>
              <a:rPr b="0" lang="en-IN" sz="2000" spc="-1" strike="noStrike">
                <a:latin typeface="Arial"/>
              </a:rPr>
              <a:t>notes </a:t>
            </a:r>
            <a:r>
              <a:rPr b="0" lang="en-IN" sz="2000" spc="-1" strike="noStrike">
                <a:latin typeface="Arial"/>
              </a:rPr>
              <a:t>format</a:t>
            </a:r>
            <a:endParaRPr b="0" lang="en-IN"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5FDF2E8E-D83A-4734-820C-9B6468BEF3FD}"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25"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BB943A8-C1A5-47E5-AB28-BF199BFB568C}"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28"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8D3D7E8-E71E-4A7D-8B8D-F4A564D58607}"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31"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D57EE711-B3D0-46F9-82DD-218C046662B2}"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a:ln w="0">
            <a:noFill/>
          </a:ln>
        </p:spPr>
      </p:sp>
      <p:sp>
        <p:nvSpPr>
          <p:cNvPr id="33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34"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5707D87-AF07-4F5D-82F6-A6E6EACB64BF}"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37"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5EDC9590-3F0A-4BCF-909C-E9188D939EB1}"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40"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91E4E9EC-B921-4FCA-9613-334A27E2EC7B}"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43"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24B1B76-C599-42A5-9A5E-7D71DFAB7870}"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46"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00527D0-6242-4AA4-A750-226FAEBE05F9}"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a:ln w="0">
            <a:noFill/>
          </a:ln>
        </p:spPr>
      </p:sp>
      <p:sp>
        <p:nvSpPr>
          <p:cNvPr id="34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49"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613FBB5-C5DA-426F-9C02-3DD8F1627C3A}"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2"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C0BA5D7B-9EFE-405C-8333-728CB7F9AD2C}"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5"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ECAF292-7723-4311-8DA2-E955A5B8DE21}"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58"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4362DBC7-E6A5-44EB-9D4C-B7FB4A58B3FD}"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61"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0C6F5815-7DAD-4C87-A9E8-8A4B64D7FC5A}"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6040" cy="3085920"/>
          </a:xfrm>
          <a:prstGeom prst="rect">
            <a:avLst/>
          </a:prstGeom>
          <a:ln w="0">
            <a:noFill/>
          </a:ln>
        </p:spPr>
      </p:sp>
      <p:sp>
        <p:nvSpPr>
          <p:cNvPr id="36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64"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BED5AB47-DFCF-44F9-B60B-2C0507F304E6}"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a:ln w="0">
            <a:noFill/>
          </a:ln>
        </p:spPr>
      </p:sp>
      <p:sp>
        <p:nvSpPr>
          <p:cNvPr id="366"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367"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E6C8D0E9-A9E2-4808-81C1-BCF743AEA624}"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6040" cy="3085920"/>
          </a:xfrm>
          <a:prstGeom prst="rect">
            <a:avLst/>
          </a:prstGeom>
          <a:ln w="0">
            <a:noFill/>
          </a:ln>
        </p:spPr>
      </p:sp>
      <p:sp>
        <p:nvSpPr>
          <p:cNvPr id="36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370"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67E035D-17E5-456A-95AE-AB6D0E3503DF}"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6040" cy="3085920"/>
          </a:xfrm>
          <a:prstGeom prst="rect">
            <a:avLst/>
          </a:prstGeom>
          <a:ln w="0">
            <a:noFill/>
          </a:ln>
        </p:spPr>
      </p:sp>
      <p:sp>
        <p:nvSpPr>
          <p:cNvPr id="372"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373"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A312FBDB-6BF0-4B6C-90FC-4CFAA571A4B9}"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6040" cy="3085920"/>
          </a:xfrm>
          <a:prstGeom prst="rect">
            <a:avLst/>
          </a:prstGeom>
          <a:ln w="0">
            <a:noFill/>
          </a:ln>
        </p:spPr>
      </p:sp>
      <p:sp>
        <p:nvSpPr>
          <p:cNvPr id="375"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376"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800" spc="-1" strike="noStrike">
                <a:latin typeface="Times New Roman"/>
              </a:defRPr>
            </a:lvl1pPr>
          </a:lstStyle>
          <a:p>
            <a:pPr algn="r">
              <a:lnSpc>
                <a:spcPct val="100000"/>
              </a:lnSpc>
              <a:buNone/>
              <a:tabLst>
                <a:tab algn="l" pos="0"/>
              </a:tabLst>
            </a:pPr>
            <a:fld id="{E4DB7793-F7EC-4AE4-A80E-10D101AFC793}" type="slidenum">
              <a:rPr b="0" lang="en-US" sz="1800" spc="-1" strike="noStrike">
                <a:latin typeface="Times New Roman"/>
              </a:rPr>
              <a:t>&lt;number&gt;</a:t>
            </a:fld>
            <a:endParaRPr b="0" lang="en-IN" sz="18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6040" cy="3085920"/>
          </a:xfrm>
          <a:prstGeom prst="rect">
            <a:avLst/>
          </a:prstGeom>
          <a:ln w="0">
            <a:noFill/>
          </a:ln>
        </p:spPr>
      </p:sp>
      <p:sp>
        <p:nvSpPr>
          <p:cNvPr id="378" name="PlaceHolder 2"/>
          <p:cNvSpPr>
            <a:spLocks noGrp="1"/>
          </p:cNvSpPr>
          <p:nvPr>
            <p:ph type="body"/>
          </p:nvPr>
        </p:nvSpPr>
        <p:spPr>
          <a:xfrm>
            <a:off x="685800" y="4400640"/>
            <a:ext cx="5486040" cy="3600360"/>
          </a:xfrm>
          <a:prstGeom prst="rect">
            <a:avLst/>
          </a:prstGeom>
          <a:noFill/>
          <a:ln w="0">
            <a:noFill/>
          </a:ln>
        </p:spPr>
        <p:txBody>
          <a:bodyPr anchor="t">
            <a:noAutofit/>
          </a:bodyPr>
          <a:p>
            <a:endParaRPr b="0" lang="en-IN" sz="2000" spc="-1" strike="noStrike">
              <a:latin typeface="Arial"/>
            </a:endParaRPr>
          </a:p>
        </p:txBody>
      </p:sp>
      <p:sp>
        <p:nvSpPr>
          <p:cNvPr id="379"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F55312E8-481D-4A45-8190-B8DDA1164EA5}" type="slidenum">
              <a:rPr b="0" lang="en-US"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3959B46-19E5-43DC-8FDA-3C19F8C3753E}"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7356EC1-FE30-404D-91CF-57BAE94CBD50}"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39A5828A-4AD0-4349-9E9E-803409689138}"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930BD26-16EF-46C3-B606-1280BDF1CB07}"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97522D8-F1F0-4448-9FF7-82BB609A040A}"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E4B4755-6588-4EFC-B444-AD8D948E7452}"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02EBE46-F55A-4E94-BE9A-BE1D9CDED6B4}"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6649E89-5527-4414-848A-397E559CE483}"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7FD42F8-43B0-45B9-85D1-45273E16E0B8}"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646DE05-C3A3-418B-B68F-B8C90E9A2C85}"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E5B1664-CCE3-4D55-9121-CCBE6159F7D1}"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C4A8768-D1AC-424B-A59B-B1C91AEBD635}"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B1288DDD-2C47-4CC2-8D28-D96D21A8A8F6}"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9AD49D1-C0C9-4571-96E7-0A9337215326}"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C558F2B-9403-4067-9779-D873068B4410}"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C9E35B01-EE3E-4ACE-AB66-03A8AEE5D7A5}"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B54C1B64-E4EC-4AFB-A8BF-463F505DD499}"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35E6F0A-A6F3-4FE2-889C-7A73D0236C2D}"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5561EE8-7148-4A3C-9B90-49881FE04FC2}"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BDDC405-521F-4F9A-97CD-D5B07BD91024}"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4F3FF3C-F250-4425-887B-D675BFE26BA4}"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A442961-71F2-49B3-AABF-D91DCCEDC7D0}"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97B7069-0E1E-40B3-A095-49840218F341}"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IN" sz="1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EA371ED-71A4-460B-9039-FF6D3D4DDADC}"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r>
              <a:rPr b="0" lang="en-IN" sz="6000" spc="-1" strike="noStrike">
                <a:solidFill>
                  <a:srgbClr val="000000"/>
                </a:solidFill>
                <a:latin typeface="Arial"/>
              </a:rPr>
              <a:t>Click to </a:t>
            </a:r>
            <a:r>
              <a:rPr b="0" lang="en-IN" sz="6000" spc="-1" strike="noStrike">
                <a:solidFill>
                  <a:srgbClr val="000000"/>
                </a:solidFill>
                <a:latin typeface="Arial"/>
              </a:rPr>
              <a:t>edit the </a:t>
            </a:r>
            <a:r>
              <a:rPr b="0" lang="en-IN" sz="6000" spc="-1" strike="noStrike">
                <a:solidFill>
                  <a:srgbClr val="000000"/>
                </a:solidFill>
                <a:latin typeface="Arial"/>
              </a:rPr>
              <a:t>title text </a:t>
            </a:r>
            <a:r>
              <a:rPr b="0" lang="en-IN" sz="6000" spc="-1" strike="noStrike">
                <a:solidFill>
                  <a:srgbClr val="000000"/>
                </a:solidFill>
                <a:latin typeface="Arial"/>
              </a:rPr>
              <a:t>format</a:t>
            </a:r>
            <a:endParaRPr b="0" lang="en-IN" sz="6000" spc="-1" strike="noStrike">
              <a:solidFill>
                <a:srgbClr val="000000"/>
              </a:solidFill>
              <a:latin typeface="Arial"/>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 </a:t>
            </a:r>
            <a:endParaRPr b="0" lang="en-IN" sz="14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 </a:t>
            </a:r>
            <a:endParaRPr b="0" lang="en-IN"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tabLst>
                <a:tab algn="l" pos="0"/>
              </a:tabLst>
              <a:defRPr b="0" lang="en-US" sz="1200" spc="-1" strike="noStrike">
                <a:solidFill>
                  <a:srgbClr val="898989"/>
                </a:solidFill>
                <a:latin typeface="Calibri"/>
                <a:ea typeface="Calibri"/>
              </a:defRPr>
            </a:lvl1pPr>
          </a:lstStyle>
          <a:p>
            <a:pPr algn="r">
              <a:lnSpc>
                <a:spcPct val="100000"/>
              </a:lnSpc>
              <a:buNone/>
              <a:tabLst>
                <a:tab algn="l" pos="0"/>
              </a:tabLst>
            </a:pPr>
            <a:fld id="{B318E9D5-73DC-4B32-BF78-98555250E3E2}" type="slidenum">
              <a:rPr b="0" lang="en-US" sz="1200" spc="-1" strike="noStrike">
                <a:solidFill>
                  <a:srgbClr val="898989"/>
                </a:solidFill>
                <a:latin typeface="Calibri"/>
                <a:ea typeface="Calibri"/>
              </a:rPr>
              <a:t>34</a:t>
            </a:fld>
            <a:endParaRPr b="0" lang="en-IN"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r>
              <a:rPr b="0" lang="en-IN" sz="4400" spc="-1" strike="noStrike">
                <a:solidFill>
                  <a:srgbClr val="000000"/>
                </a:solidFill>
                <a:latin typeface="Arial"/>
              </a:rPr>
              <a:t>Clic</a:t>
            </a:r>
            <a:r>
              <a:rPr b="0" lang="en-IN" sz="4400" spc="-1" strike="noStrike">
                <a:solidFill>
                  <a:srgbClr val="000000"/>
                </a:solidFill>
                <a:latin typeface="Arial"/>
              </a:rPr>
              <a:t>k to </a:t>
            </a:r>
            <a:r>
              <a:rPr b="0" lang="en-IN" sz="4400" spc="-1" strike="noStrike">
                <a:solidFill>
                  <a:srgbClr val="000000"/>
                </a:solidFill>
                <a:latin typeface="Arial"/>
              </a:rPr>
              <a:t>edit </a:t>
            </a:r>
            <a:r>
              <a:rPr b="0" lang="en-IN" sz="4400" spc="-1" strike="noStrike">
                <a:solidFill>
                  <a:srgbClr val="000000"/>
                </a:solidFill>
                <a:latin typeface="Arial"/>
              </a:rPr>
              <a:t>the </a:t>
            </a:r>
            <a:r>
              <a:rPr b="0" lang="en-IN" sz="4400" spc="-1" strike="noStrike">
                <a:solidFill>
                  <a:srgbClr val="000000"/>
                </a:solidFill>
                <a:latin typeface="Arial"/>
              </a:rPr>
              <a:t>title </a:t>
            </a:r>
            <a:r>
              <a:rPr b="0" lang="en-IN" sz="4400" spc="-1" strike="noStrike">
                <a:solidFill>
                  <a:srgbClr val="000000"/>
                </a:solidFill>
                <a:latin typeface="Arial"/>
              </a:rPr>
              <a:t>text </a:t>
            </a:r>
            <a:r>
              <a:rPr b="0" lang="en-IN" sz="4400" spc="-1" strike="noStrike">
                <a:solidFill>
                  <a:srgbClr val="000000"/>
                </a:solidFill>
                <a:latin typeface="Arial"/>
              </a:rPr>
              <a:t>for</a:t>
            </a:r>
            <a:r>
              <a:rPr b="0" lang="en-IN" sz="4400" spc="-1" strike="noStrike">
                <a:solidFill>
                  <a:srgbClr val="000000"/>
                </a:solidFill>
                <a:latin typeface="Arial"/>
              </a:rPr>
              <a:t>mat</a:t>
            </a:r>
            <a:endParaRPr b="0" lang="en-IN" sz="4400" spc="-1" strike="noStrike">
              <a:solidFill>
                <a:srgbClr val="000000"/>
              </a:solidFill>
              <a:latin typeface="Arial"/>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432000" indent="-324000">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tabLst>
                <a:tab algn="l" pos="0"/>
              </a:tabLst>
              <a:defRPr b="0" lang="en-US" sz="1200" spc="-1" strike="noStrike">
                <a:solidFill>
                  <a:srgbClr val="898989"/>
                </a:solidFill>
                <a:latin typeface="Calibri"/>
                <a:ea typeface="Calibri"/>
              </a:defRPr>
            </a:lvl1pPr>
          </a:lstStyle>
          <a:p>
            <a:pPr algn="r">
              <a:lnSpc>
                <a:spcPct val="100000"/>
              </a:lnSpc>
              <a:buNone/>
              <a:tabLst>
                <a:tab algn="l" pos="0"/>
              </a:tabLst>
            </a:pPr>
            <a:fld id="{829E8D4B-95A9-435A-ACF3-933FA53CB0CB}" type="slidenum">
              <a:rPr b="0" lang="en-US" sz="1200" spc="-1" strike="noStrike">
                <a:solidFill>
                  <a:srgbClr val="898989"/>
                </a:solidFill>
                <a:latin typeface="Calibri"/>
                <a:ea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2.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jpe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jpe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jpe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jpe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jpe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jpe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jpeg"/><Relationship Id="rId3"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jpe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jpeg"/><Relationship Id="rId3"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eg"/><Relationship Id="rId3" Type="http://schemas.openxmlformats.org/officeDocument/2006/relationships/slideLayout" Target="../slideLayouts/slideLayout2.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jpeg"/><Relationship Id="rId3" Type="http://schemas.openxmlformats.org/officeDocument/2006/relationships/slideLayout" Target="../slideLayouts/slideLayout2.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xml"/>
</Relationships>
</file>

<file path=ppt/slides/_rels/slide5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oogle Shape;89;p13" descr=""/>
          <p:cNvPicPr/>
          <p:nvPr/>
        </p:nvPicPr>
        <p:blipFill>
          <a:blip r:embed="rId1"/>
          <a:srcRect l="9711" t="0" r="0" b="0"/>
          <a:stretch/>
        </p:blipFill>
        <p:spPr>
          <a:xfrm>
            <a:off x="10571040" y="206280"/>
            <a:ext cx="1382400" cy="1177560"/>
          </a:xfrm>
          <a:prstGeom prst="rect">
            <a:avLst/>
          </a:prstGeom>
          <a:ln w="0">
            <a:noFill/>
          </a:ln>
        </p:spPr>
      </p:pic>
      <p:pic>
        <p:nvPicPr>
          <p:cNvPr id="89" name="Google Shape;90;p13" descr=""/>
          <p:cNvPicPr/>
          <p:nvPr/>
        </p:nvPicPr>
        <p:blipFill>
          <a:blip r:embed="rId2"/>
          <a:stretch/>
        </p:blipFill>
        <p:spPr>
          <a:xfrm>
            <a:off x="0" y="5733360"/>
            <a:ext cx="12191760" cy="1288800"/>
          </a:xfrm>
          <a:prstGeom prst="rect">
            <a:avLst/>
          </a:prstGeom>
          <a:ln w="0">
            <a:noFill/>
          </a:ln>
        </p:spPr>
      </p:pic>
      <p:sp>
        <p:nvSpPr>
          <p:cNvPr id="90" name="Google Shape;91;p13"/>
          <p:cNvSpPr/>
          <p:nvPr/>
        </p:nvSpPr>
        <p:spPr>
          <a:xfrm>
            <a:off x="0" y="0"/>
            <a:ext cx="12191760" cy="456840"/>
          </a:xfrm>
          <a:prstGeom prst="rect">
            <a:avLst/>
          </a:prstGeom>
          <a:noFill/>
          <a:ln w="0">
            <a:noFill/>
          </a:ln>
        </p:spPr>
        <p:style>
          <a:lnRef idx="0"/>
          <a:fillRef idx="0"/>
          <a:effectRef idx="0"/>
          <a:fontRef idx="minor"/>
        </p:style>
      </p:sp>
      <p:sp>
        <p:nvSpPr>
          <p:cNvPr id="91" name="Google Shape;92;p13"/>
          <p:cNvSpPr/>
          <p:nvPr/>
        </p:nvSpPr>
        <p:spPr>
          <a:xfrm>
            <a:off x="1027080" y="0"/>
            <a:ext cx="9886680" cy="1813320"/>
          </a:xfrm>
          <a:prstGeom prst="rect">
            <a:avLst/>
          </a:prstGeom>
          <a:noFill/>
          <a:ln w="0">
            <a:noFill/>
          </a:ln>
        </p:spPr>
        <p:style>
          <a:lnRef idx="0"/>
          <a:fillRef idx="0"/>
          <a:effectRef idx="0"/>
          <a:fontRef idx="minor"/>
        </p:style>
        <p:txBody>
          <a:bodyPr anchor="ctr">
            <a:noAutofit/>
          </a:bodyPr>
          <a:p>
            <a:pPr marL="1452240" algn="ctr">
              <a:lnSpc>
                <a:spcPct val="100000"/>
              </a:lnSpc>
              <a:buNone/>
              <a:tabLst>
                <a:tab algn="l" pos="0"/>
              </a:tabLst>
            </a:pPr>
            <a:r>
              <a:rPr b="1" lang="en-US" sz="2800" spc="-1" strike="noStrike">
                <a:solidFill>
                  <a:srgbClr val="ff0000"/>
                </a:solidFill>
                <a:latin typeface="Cambria"/>
                <a:ea typeface="Cambria"/>
              </a:rPr>
              <a:t>G.H. RAISONI COLLEGE OF ENGINEERING AND MANAGEMENT</a:t>
            </a:r>
            <a:endParaRPr b="0" lang="en-IN" sz="2800" spc="-1" strike="noStrike">
              <a:latin typeface="Arial"/>
            </a:endParaRPr>
          </a:p>
          <a:p>
            <a:pPr algn="r">
              <a:lnSpc>
                <a:spcPct val="90000"/>
              </a:lnSpc>
              <a:spcBef>
                <a:spcPts val="836"/>
              </a:spcBef>
              <a:buNone/>
              <a:tabLst>
                <a:tab algn="l" pos="0"/>
              </a:tabLst>
            </a:pPr>
            <a:r>
              <a:rPr b="0" lang="en-US" sz="2800" spc="-1" strike="noStrike">
                <a:solidFill>
                  <a:srgbClr val="223d5f"/>
                </a:solidFill>
                <a:latin typeface="Cambria"/>
                <a:ea typeface="Cambria"/>
              </a:rPr>
              <a:t>           </a:t>
            </a:r>
            <a:r>
              <a:rPr b="0" lang="en-US" sz="2800" spc="-1" strike="noStrike">
                <a:solidFill>
                  <a:srgbClr val="223d5f"/>
                </a:solidFill>
                <a:latin typeface="Cambria"/>
                <a:ea typeface="Cambria"/>
              </a:rPr>
              <a:t>Department of Information  Technology</a:t>
            </a:r>
            <a:endParaRPr b="0" lang="en-IN" sz="2800" spc="-1" strike="noStrike">
              <a:latin typeface="Arial"/>
            </a:endParaRPr>
          </a:p>
          <a:p>
            <a:pPr algn="ctr">
              <a:lnSpc>
                <a:spcPct val="100000"/>
              </a:lnSpc>
              <a:buNone/>
              <a:tabLst>
                <a:tab algn="l" pos="0"/>
              </a:tabLst>
            </a:pPr>
            <a:endParaRPr b="0" lang="en-IN" sz="2400" spc="-1" strike="noStrike">
              <a:latin typeface="Arial"/>
            </a:endParaRPr>
          </a:p>
        </p:txBody>
      </p:sp>
      <p:sp>
        <p:nvSpPr>
          <p:cNvPr id="92" name="Google Shape;93;p13"/>
          <p:cNvSpPr/>
          <p:nvPr/>
        </p:nvSpPr>
        <p:spPr>
          <a:xfrm>
            <a:off x="2219400" y="3408480"/>
            <a:ext cx="7962480" cy="2222280"/>
          </a:xfrm>
          <a:prstGeom prst="rect">
            <a:avLst/>
          </a:prstGeom>
          <a:noFill/>
          <a:ln w="0">
            <a:noFill/>
          </a:ln>
        </p:spPr>
        <p:style>
          <a:lnRef idx="0"/>
          <a:fillRef idx="0"/>
          <a:effectRef idx="0"/>
          <a:fontRef idx="minor"/>
        </p:style>
        <p:txBody>
          <a:bodyPr anchor="t">
            <a:normAutofit fontScale="22000"/>
          </a:bodyPr>
          <a:p>
            <a:pPr marL="274320" indent="-274320">
              <a:lnSpc>
                <a:spcPct val="100000"/>
              </a:lnSpc>
              <a:buNone/>
              <a:tabLst>
                <a:tab algn="l" pos="0"/>
              </a:tabLst>
            </a:pPr>
            <a:endParaRPr b="0" lang="en-IN" sz="2600" spc="-1" strike="noStrike">
              <a:latin typeface="Arial"/>
            </a:endParaRPr>
          </a:p>
          <a:p>
            <a:pPr marL="274320" indent="-274320">
              <a:lnSpc>
                <a:spcPct val="100000"/>
              </a:lnSpc>
              <a:spcBef>
                <a:spcPts val="400"/>
              </a:spcBef>
              <a:buNone/>
              <a:tabLst>
                <a:tab algn="l" pos="0"/>
              </a:tabLst>
            </a:pPr>
            <a:r>
              <a:rPr b="1" lang="en-US" sz="8000" spc="-1" strike="noStrike">
                <a:solidFill>
                  <a:srgbClr val="000000"/>
                </a:solidFill>
                <a:latin typeface="Times New Roman"/>
                <a:ea typeface="Times New Roman"/>
              </a:rPr>
              <a:t>                          </a:t>
            </a:r>
            <a:r>
              <a:rPr b="1" lang="en-US" sz="8000" spc="-1" strike="noStrike" u="sng">
                <a:solidFill>
                  <a:srgbClr val="000000"/>
                </a:solidFill>
                <a:uFillTx/>
                <a:latin typeface="Times New Roman"/>
                <a:ea typeface="Times New Roman"/>
              </a:rPr>
              <a:t>Guide:</a:t>
            </a:r>
            <a:r>
              <a:rPr b="1" lang="en-US" sz="4500" spc="-1" strike="noStrike">
                <a:solidFill>
                  <a:srgbClr val="000000"/>
                </a:solidFill>
                <a:latin typeface="Times New Roman"/>
                <a:ea typeface="Times New Roman"/>
              </a:rPr>
              <a:t>     </a:t>
            </a:r>
            <a:r>
              <a:rPr b="1" lang="en-US" sz="8000" spc="-1" strike="noStrike">
                <a:solidFill>
                  <a:srgbClr val="000000"/>
                </a:solidFill>
                <a:latin typeface="Times New Roman"/>
                <a:ea typeface="Times New Roman"/>
              </a:rPr>
              <a:t>Ms.Vaishali Anaspure</a:t>
            </a:r>
            <a:r>
              <a:rPr b="1" lang="en-US" sz="4500" spc="-1" strike="noStrike">
                <a:solidFill>
                  <a:srgbClr val="000000"/>
                </a:solidFill>
                <a:latin typeface="Times New Roman"/>
                <a:ea typeface="Times New Roman"/>
              </a:rPr>
              <a:t>	</a:t>
            </a:r>
            <a:endParaRPr b="0" lang="en-IN" sz="4500" spc="-1" strike="noStrike">
              <a:latin typeface="Arial"/>
            </a:endParaRPr>
          </a:p>
          <a:p>
            <a:pPr marL="274320" indent="-274320">
              <a:lnSpc>
                <a:spcPct val="100000"/>
              </a:lnSpc>
              <a:spcBef>
                <a:spcPts val="224"/>
              </a:spcBef>
              <a:buNone/>
              <a:tabLst>
                <a:tab algn="l" pos="0"/>
              </a:tabLst>
            </a:pPr>
            <a:r>
              <a:rPr b="1" lang="en-US" sz="4500" spc="-1" strike="noStrike">
                <a:solidFill>
                  <a:srgbClr val="000000"/>
                </a:solidFill>
                <a:latin typeface="Times New Roman"/>
                <a:ea typeface="Times New Roman"/>
              </a:rPr>
              <a:t>	</a:t>
            </a:r>
            <a:r>
              <a:rPr b="1" lang="en-US" sz="4500" spc="-1" strike="noStrike">
                <a:solidFill>
                  <a:srgbClr val="000000"/>
                </a:solidFill>
                <a:latin typeface="Times New Roman"/>
                <a:ea typeface="Times New Roman"/>
              </a:rPr>
              <a:t>    </a:t>
            </a:r>
            <a:endParaRPr b="0" lang="en-IN" sz="4500" spc="-1" strike="noStrike">
              <a:latin typeface="Arial"/>
            </a:endParaRPr>
          </a:p>
          <a:p>
            <a:pPr marL="274320" indent="-274320">
              <a:lnSpc>
                <a:spcPct val="100000"/>
              </a:lnSpc>
              <a:spcBef>
                <a:spcPts val="400"/>
              </a:spcBef>
              <a:buNone/>
              <a:tabLst>
                <a:tab algn="l" pos="0"/>
              </a:tabLst>
            </a:pPr>
            <a:r>
              <a:rPr b="1" lang="en-US" sz="4500" spc="-1" strike="noStrike">
                <a:solidFill>
                  <a:srgbClr val="000000"/>
                </a:solidFill>
                <a:latin typeface="Times New Roman"/>
                <a:ea typeface="Times New Roman"/>
              </a:rPr>
              <a:t>                </a:t>
            </a:r>
            <a:r>
              <a:rPr b="1" lang="en-US" sz="8000" spc="-1" strike="noStrike" u="sng">
                <a:solidFill>
                  <a:srgbClr val="000000"/>
                </a:solidFill>
                <a:uFillTx/>
                <a:latin typeface="Times New Roman"/>
                <a:ea typeface="Times New Roman"/>
              </a:rPr>
              <a:t>Name of Student:</a:t>
            </a:r>
            <a:endParaRPr b="0" lang="en-IN" sz="8000" spc="-1" strike="noStrike">
              <a:latin typeface="Arial"/>
            </a:endParaRPr>
          </a:p>
          <a:p>
            <a:pPr algn="just">
              <a:lnSpc>
                <a:spcPct val="100000"/>
              </a:lnSpc>
              <a:spcBef>
                <a:spcPts val="360"/>
              </a:spcBef>
              <a:buNone/>
              <a:tabLst>
                <a:tab algn="l" pos="0"/>
              </a:tabLst>
            </a:pP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BITA04- Aditya Munjal</a:t>
            </a: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	</a:t>
            </a:r>
            <a:endParaRPr b="0" lang="en-IN" sz="7200" spc="-1" strike="noStrike">
              <a:latin typeface="Arial"/>
            </a:endParaRPr>
          </a:p>
          <a:p>
            <a:pPr algn="just">
              <a:lnSpc>
                <a:spcPct val="100000"/>
              </a:lnSpc>
              <a:spcBef>
                <a:spcPts val="360"/>
              </a:spcBef>
              <a:buNone/>
              <a:tabLst>
                <a:tab algn="l" pos="0"/>
              </a:tabLst>
            </a:pP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BITA10- Fazal Mehmood</a:t>
            </a:r>
            <a:endParaRPr b="0" lang="en-IN" sz="7200" spc="-1" strike="noStrike">
              <a:latin typeface="Arial"/>
            </a:endParaRPr>
          </a:p>
          <a:p>
            <a:pPr algn="just">
              <a:lnSpc>
                <a:spcPct val="100000"/>
              </a:lnSpc>
              <a:spcBef>
                <a:spcPts val="360"/>
              </a:spcBef>
              <a:buNone/>
              <a:tabLst>
                <a:tab algn="l" pos="0"/>
              </a:tabLst>
            </a:pP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BITA08- Atharva Chavan</a:t>
            </a:r>
            <a:endParaRPr b="0" lang="en-IN" sz="7200" spc="-1" strike="noStrike">
              <a:latin typeface="Arial"/>
            </a:endParaRPr>
          </a:p>
          <a:p>
            <a:pPr algn="just">
              <a:lnSpc>
                <a:spcPct val="100000"/>
              </a:lnSpc>
              <a:spcBef>
                <a:spcPts val="360"/>
              </a:spcBef>
              <a:buNone/>
              <a:tabLst>
                <a:tab algn="l" pos="0"/>
              </a:tabLst>
            </a:pPr>
            <a:r>
              <a:rPr b="0" lang="en-US" sz="7200" spc="-1" strike="noStrike">
                <a:solidFill>
                  <a:srgbClr val="000000"/>
                </a:solidFill>
                <a:latin typeface="Times New Roman"/>
                <a:ea typeface="Times New Roman"/>
              </a:rPr>
              <a:t>                                              </a:t>
            </a:r>
            <a:r>
              <a:rPr b="0" lang="en-US" sz="7200" spc="-1" strike="noStrike">
                <a:solidFill>
                  <a:srgbClr val="000000"/>
                </a:solidFill>
                <a:latin typeface="Times New Roman"/>
                <a:ea typeface="Times New Roman"/>
              </a:rPr>
              <a:t>BITA12- Ganesh Shinde</a:t>
            </a:r>
            <a:endParaRPr b="0" lang="en-IN" sz="7200" spc="-1" strike="noStrike">
              <a:latin typeface="Arial"/>
            </a:endParaRPr>
          </a:p>
          <a:p>
            <a:pPr marL="3474720" indent="-274320">
              <a:lnSpc>
                <a:spcPct val="100000"/>
              </a:lnSpc>
              <a:spcBef>
                <a:spcPts val="224"/>
              </a:spcBef>
              <a:buNone/>
              <a:tabLst>
                <a:tab algn="l" pos="0"/>
              </a:tabLst>
            </a:pPr>
            <a:r>
              <a:rPr b="1" i="1" lang="en-US" sz="4500" spc="-1" strike="noStrike">
                <a:solidFill>
                  <a:srgbClr val="000000"/>
                </a:solidFill>
                <a:latin typeface="Times New Roman"/>
                <a:ea typeface="Times New Roman"/>
              </a:rPr>
              <a:t>               </a:t>
            </a:r>
            <a:endParaRPr b="0" lang="en-IN" sz="4500" spc="-1" strike="noStrike">
              <a:latin typeface="Arial"/>
            </a:endParaRPr>
          </a:p>
          <a:p>
            <a:pPr marL="274320" indent="-274320">
              <a:lnSpc>
                <a:spcPct val="100000"/>
              </a:lnSpc>
              <a:spcBef>
                <a:spcPts val="224"/>
              </a:spcBef>
              <a:buNone/>
              <a:tabLst>
                <a:tab algn="l" pos="0"/>
              </a:tabLst>
            </a:pPr>
            <a:r>
              <a:rPr b="1" lang="en-US" sz="4500" spc="-1" strike="noStrike">
                <a:solidFill>
                  <a:srgbClr val="000000"/>
                </a:solidFill>
                <a:latin typeface="Times New Roman"/>
                <a:ea typeface="Times New Roman"/>
              </a:rPr>
              <a:t>     </a:t>
            </a:r>
            <a:endParaRPr b="0" lang="en-IN" sz="4500" spc="-1" strike="noStrike">
              <a:latin typeface="Arial"/>
            </a:endParaRPr>
          </a:p>
        </p:txBody>
      </p:sp>
      <p:sp>
        <p:nvSpPr>
          <p:cNvPr id="93" name="Google Shape;94;p13"/>
          <p:cNvSpPr/>
          <p:nvPr/>
        </p:nvSpPr>
        <p:spPr>
          <a:xfrm>
            <a:off x="1179360" y="1690200"/>
            <a:ext cx="8973000" cy="2062800"/>
          </a:xfrm>
          <a:prstGeom prst="rect">
            <a:avLst/>
          </a:prstGeom>
          <a:noFill/>
          <a:ln w="0">
            <a:noFill/>
          </a:ln>
        </p:spPr>
        <p:style>
          <a:lnRef idx="0"/>
          <a:fillRef idx="0"/>
          <a:effectRef idx="0"/>
          <a:fontRef idx="minor"/>
        </p:style>
        <p:txBody>
          <a:bodyPr anchor="t">
            <a:spAutoFit/>
          </a:bodyPr>
          <a:p>
            <a:pPr algn="ctr">
              <a:lnSpc>
                <a:spcPct val="90000"/>
              </a:lnSpc>
              <a:buNone/>
              <a:tabLst>
                <a:tab algn="l" pos="0"/>
              </a:tabLst>
            </a:pPr>
            <a:r>
              <a:rPr b="1" lang="en-US" sz="2400" spc="-1" strike="noStrike">
                <a:solidFill>
                  <a:srgbClr val="000000"/>
                </a:solidFill>
                <a:latin typeface="Times New Roman"/>
                <a:ea typeface="Times New Roman"/>
              </a:rPr>
              <a:t>Project Presentation</a:t>
            </a:r>
            <a:endParaRPr b="0" lang="en-IN" sz="2400" spc="-1" strike="noStrike">
              <a:latin typeface="Arial"/>
            </a:endParaRPr>
          </a:p>
          <a:p>
            <a:pPr>
              <a:lnSpc>
                <a:spcPct val="100000"/>
              </a:lnSpc>
              <a:buNone/>
              <a:tabLst>
                <a:tab algn="l" pos="0"/>
              </a:tabLst>
            </a:pPr>
            <a:endParaRPr b="0" lang="en-IN" sz="1800" spc="-1" strike="noStrike">
              <a:latin typeface="Arial"/>
            </a:endParaRPr>
          </a:p>
          <a:p>
            <a:pPr algn="ctr">
              <a:lnSpc>
                <a:spcPct val="90000"/>
              </a:lnSpc>
              <a:spcBef>
                <a:spcPts val="1001"/>
              </a:spcBef>
              <a:buNone/>
              <a:tabLst>
                <a:tab algn="l" pos="0"/>
              </a:tabLst>
            </a:pPr>
            <a:r>
              <a:rPr b="1" lang="en-US" sz="1800" spc="-1" strike="noStrike">
                <a:solidFill>
                  <a:srgbClr val="000000"/>
                </a:solidFill>
                <a:latin typeface="Times New Roman"/>
                <a:ea typeface="Times New Roman"/>
              </a:rPr>
              <a:t>PROJECT TITLE: </a:t>
            </a:r>
            <a:r>
              <a:rPr b="1" lang="en-US" sz="2400" spc="-1" strike="noStrike">
                <a:solidFill>
                  <a:srgbClr val="ff0000"/>
                </a:solidFill>
                <a:latin typeface="Times New Roman"/>
                <a:ea typeface="Times New Roman"/>
              </a:rPr>
              <a:t>“</a:t>
            </a:r>
            <a:r>
              <a:rPr b="1" lang="en-US" sz="2000" spc="-1" strike="noStrike">
                <a:solidFill>
                  <a:srgbClr val="ff0000"/>
                </a:solidFill>
                <a:latin typeface="Times New Roman"/>
                <a:ea typeface="Times New Roman"/>
              </a:rPr>
              <a:t>Stock Market Prediction Using Machine Learning</a:t>
            </a:r>
            <a:r>
              <a:rPr b="1" lang="en-US" sz="2400" spc="-1" strike="noStrike">
                <a:solidFill>
                  <a:srgbClr val="ff0000"/>
                </a:solidFill>
                <a:latin typeface="Times New Roman"/>
                <a:ea typeface="Times New Roman"/>
              </a:rPr>
              <a:t>”</a:t>
            </a:r>
            <a:endParaRPr b="0" lang="en-IN" sz="2400" spc="-1" strike="noStrike">
              <a:latin typeface="Arial"/>
            </a:endParaRPr>
          </a:p>
          <a:p>
            <a:pPr algn="ctr">
              <a:lnSpc>
                <a:spcPct val="90000"/>
              </a:lnSpc>
              <a:spcBef>
                <a:spcPts val="1001"/>
              </a:spcBef>
              <a:buNone/>
              <a:tabLst>
                <a:tab algn="l" pos="0"/>
              </a:tabLst>
            </a:pPr>
            <a:r>
              <a:rPr b="1" i="1" lang="en-US" sz="2400" spc="-1" strike="noStrike">
                <a:solidFill>
                  <a:srgbClr val="ff0000"/>
                </a:solidFill>
                <a:latin typeface="Arial Black"/>
                <a:ea typeface="Arial Black"/>
              </a:rPr>
              <a:t> </a:t>
            </a:r>
            <a:r>
              <a:rPr b="0" lang="en-US" sz="2400" spc="-1" strike="noStrike">
                <a:solidFill>
                  <a:srgbClr val="000000"/>
                </a:solidFill>
                <a:latin typeface="Times New Roman"/>
                <a:ea typeface="Times New Roman"/>
              </a:rPr>
              <a:t>GROUP NO :15</a:t>
            </a:r>
            <a:endParaRPr b="0" lang="en-IN" sz="2400" spc="-1" strike="noStrike">
              <a:latin typeface="Arial"/>
            </a:endParaRPr>
          </a:p>
          <a:p>
            <a:pPr algn="ctr">
              <a:lnSpc>
                <a:spcPct val="90000"/>
              </a:lnSpc>
              <a:spcBef>
                <a:spcPts val="1001"/>
              </a:spcBef>
              <a:buNone/>
              <a:tabLst>
                <a:tab algn="l" pos="0"/>
              </a:tabLst>
            </a:pPr>
            <a:r>
              <a:rPr b="1" i="1" lang="en-US" sz="2400" spc="-1" strike="noStrike" u="sng">
                <a:solidFill>
                  <a:srgbClr val="ff0000"/>
                </a:solidFill>
                <a:uFillTx/>
                <a:latin typeface="Jacques Francois Shadow"/>
                <a:ea typeface="Jacques Francois Shadow"/>
              </a:rPr>
              <a:t> </a:t>
            </a:r>
            <a:endParaRPr b="0" lang="en-IN" sz="2400" spc="-1" strike="noStrike">
              <a:latin typeface="Arial"/>
            </a:endParaRPr>
          </a:p>
        </p:txBody>
      </p:sp>
      <p:pic>
        <p:nvPicPr>
          <p:cNvPr id="94" name="Google Shape;95;p13" descr=""/>
          <p:cNvPicPr/>
          <p:nvPr/>
        </p:nvPicPr>
        <p:blipFill>
          <a:blip r:embed="rId3"/>
          <a:stretch/>
        </p:blipFill>
        <p:spPr>
          <a:xfrm>
            <a:off x="200160" y="225360"/>
            <a:ext cx="1157040" cy="7567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Google Shape;144;p2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Autofit/>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2400" spc="-1" strike="noStrike">
                <a:solidFill>
                  <a:srgbClr val="000000"/>
                </a:solidFill>
                <a:latin typeface="Arial"/>
                <a:ea typeface="Arial"/>
              </a:rPr>
              <a:t>Existing System</a:t>
            </a:r>
            <a:endParaRPr b="0" lang="en-IN" sz="2400" spc="-1" strike="noStrike">
              <a:latin typeface="Arial"/>
            </a:endParaRPr>
          </a:p>
          <a:p>
            <a:pPr algn="ctr">
              <a:lnSpc>
                <a:spcPct val="90000"/>
              </a:lnSpc>
              <a:buNone/>
              <a:tabLst>
                <a:tab algn="l" pos="0"/>
              </a:tabLst>
            </a:pPr>
            <a:endParaRPr b="0" lang="en-IN" sz="2400" spc="-1" strike="noStrike">
              <a:latin typeface="Arial"/>
            </a:endParaRPr>
          </a:p>
        </p:txBody>
      </p:sp>
      <p:sp>
        <p:nvSpPr>
          <p:cNvPr id="120" name="Google Shape;145;p20"/>
          <p:cNvSpPr/>
          <p:nvPr/>
        </p:nvSpPr>
        <p:spPr>
          <a:xfrm>
            <a:off x="997560" y="1582200"/>
            <a:ext cx="10210680" cy="3922560"/>
          </a:xfrm>
          <a:prstGeom prst="rect">
            <a:avLst/>
          </a:prstGeom>
          <a:noFill/>
          <a:ln w="0">
            <a:noFill/>
          </a:ln>
        </p:spPr>
        <p:style>
          <a:lnRef idx="0"/>
          <a:fillRef idx="0"/>
          <a:effectRef idx="0"/>
          <a:fontRef idx="minor"/>
        </p:style>
        <p:txBody>
          <a:bodyPr anchor="t">
            <a:noAutofit/>
          </a:bodyPr>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Limitations of Previous Learning Systems: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Past learning systems were simplistic and limited.</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Insufficiency in tackling complex computational tasks and efficiency concerns.</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Vulnerabilities in Existing Models: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Inability to process rare or less common data, leading to significant data loss.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Challenges in forecasting and resource management due to incomplete data processing.</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Importance of Observation and Prediction: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Observation crucial for resource management and accurate predictions.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Lack of observability in existing systems affects time estimation and market reliability.</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Biases in Stock Market Predictions: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Bias in data sources impacts stock market predictions.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Emphasize the need for diverse and flexible data sources for more accurate predictions.</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Challenges of Dynamic Stock Variation: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Stock variations daily create challenges in prediction accuracy.</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Initial instances used for prediction might lead to increased margin of error over time.</a:t>
            </a:r>
            <a:endParaRPr b="0" lang="en-IN" sz="1800" spc="-1" strike="noStrike">
              <a:latin typeface="Arial"/>
            </a:endParaRPr>
          </a:p>
          <a:p>
            <a:pPr algn="just">
              <a:lnSpc>
                <a:spcPct val="15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Google Shape;144;p2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Autofit/>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2400" spc="-1" strike="noStrike">
                <a:solidFill>
                  <a:srgbClr val="000000"/>
                </a:solidFill>
                <a:latin typeface="Arial"/>
                <a:ea typeface="Arial"/>
              </a:rPr>
              <a:t>Proposed System</a:t>
            </a:r>
            <a:endParaRPr b="0" lang="en-IN" sz="2400" spc="-1" strike="noStrike">
              <a:latin typeface="Arial"/>
            </a:endParaRPr>
          </a:p>
          <a:p>
            <a:pPr algn="ctr">
              <a:lnSpc>
                <a:spcPct val="90000"/>
              </a:lnSpc>
              <a:buNone/>
              <a:tabLst>
                <a:tab algn="l" pos="0"/>
              </a:tabLst>
            </a:pPr>
            <a:endParaRPr b="0" lang="en-IN" sz="2400" spc="-1" strike="noStrike">
              <a:latin typeface="Arial"/>
            </a:endParaRPr>
          </a:p>
        </p:txBody>
      </p:sp>
      <p:sp>
        <p:nvSpPr>
          <p:cNvPr id="122" name="Google Shape;145;p20"/>
          <p:cNvSpPr/>
          <p:nvPr/>
        </p:nvSpPr>
        <p:spPr>
          <a:xfrm>
            <a:off x="997560" y="1225440"/>
            <a:ext cx="10493280" cy="4769640"/>
          </a:xfrm>
          <a:prstGeom prst="rect">
            <a:avLst/>
          </a:prstGeom>
          <a:noFill/>
          <a:ln w="0">
            <a:noFill/>
          </a:ln>
        </p:spPr>
        <p:style>
          <a:lnRef idx="0"/>
          <a:fillRef idx="0"/>
          <a:effectRef idx="0"/>
          <a:fontRef idx="minor"/>
        </p:style>
        <p:txBody>
          <a:bodyPr anchor="t">
            <a:noAutofit/>
          </a:bodyPr>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Stock Behavior Characteristics: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Unpredictable and fluctuating nature of stock.</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Combination of impressive trends and hesitant shifts.</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Objective: Achieving Predictability:</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Goal is to approach predictability and aim for the closest possible estimation.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Acknowledgment that while exact accuracy might be challenging, near estimation is feasible.</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Consideration of Stock Constraints: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Various constraints impact stock pricing and rate fluctuations.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Emphasize the need to account for these constraints before drawing conclusions.</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System Flow:</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Input sourced from the dataset.</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Extraction of features and subsequent classification.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Utilization of supervised classification techniques.</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Machine Learning Implementation: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Implementation of diverse machine learning algorithms on the classified dataset.</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Development of training datasets for machine learning model training.</a:t>
            </a:r>
            <a:endParaRPr b="0" lang="en-IN" sz="1800" spc="-1" strike="noStrike">
              <a:latin typeface="Arial"/>
            </a:endParaRPr>
          </a:p>
          <a:p>
            <a:pPr marL="216000" indent="-216000">
              <a:lnSpc>
                <a:spcPct val="100000"/>
              </a:lnSpc>
              <a:buClr>
                <a:srgbClr val="000000"/>
              </a:buClr>
              <a:buFont typeface="Arial"/>
              <a:buAutoNum type="arabicPeriod"/>
            </a:pPr>
            <a:r>
              <a:rPr b="1" lang="en-US" sz="1800" spc="-1" strike="noStrike">
                <a:solidFill>
                  <a:srgbClr val="000000"/>
                </a:solidFill>
                <a:latin typeface="Söhne"/>
                <a:ea typeface="Arial"/>
              </a:rPr>
              <a:t>Testing and Visualization:</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Derivation and execution of test cases for visualization and plotting purposes.</a:t>
            </a:r>
            <a:endParaRPr b="0" lang="en-IN" sz="1800" spc="-1" strike="noStrike">
              <a:latin typeface="Arial"/>
            </a:endParaRPr>
          </a:p>
          <a:p>
            <a:pPr lvl="1" marL="743040" indent="-285840">
              <a:lnSpc>
                <a:spcPct val="100000"/>
              </a:lnSpc>
              <a:buClr>
                <a:srgbClr val="000000"/>
              </a:buClr>
              <a:buFont typeface="Arial"/>
              <a:buAutoNum type="arabicPeriod"/>
            </a:pPr>
            <a:r>
              <a:rPr b="0" lang="en-US" sz="1800" spc="-1" strike="noStrike">
                <a:solidFill>
                  <a:srgbClr val="000000"/>
                </a:solidFill>
                <a:latin typeface="Söhne"/>
                <a:ea typeface="Arial"/>
              </a:rPr>
              <a:t>Utilization of test cases to demonstrate patterns and outcomes.</a:t>
            </a:r>
            <a:endParaRPr b="0" lang="en-IN" sz="1800" spc="-1" strike="noStrike">
              <a:latin typeface="Arial"/>
            </a:endParaRPr>
          </a:p>
          <a:p>
            <a:pPr algn="just">
              <a:lnSpc>
                <a:spcPct val="15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Google Shape;151;p21"/>
          <p:cNvSpPr/>
          <p:nvPr/>
        </p:nvSpPr>
        <p:spPr>
          <a:xfrm>
            <a:off x="0" y="0"/>
            <a:ext cx="12191760" cy="456840"/>
          </a:xfrm>
          <a:prstGeom prst="rect">
            <a:avLst/>
          </a:prstGeom>
          <a:noFill/>
          <a:ln w="0">
            <a:noFill/>
          </a:ln>
        </p:spPr>
        <p:style>
          <a:lnRef idx="0"/>
          <a:fillRef idx="0"/>
          <a:effectRef idx="0"/>
          <a:fontRef idx="minor"/>
        </p:style>
      </p:sp>
      <p:pic>
        <p:nvPicPr>
          <p:cNvPr id="124" name="Google Shape;152;p21" descr=""/>
          <p:cNvPicPr/>
          <p:nvPr/>
        </p:nvPicPr>
        <p:blipFill>
          <a:blip r:embed="rId1"/>
          <a:stretch/>
        </p:blipFill>
        <p:spPr>
          <a:xfrm>
            <a:off x="0" y="5564160"/>
            <a:ext cx="12191760" cy="1288800"/>
          </a:xfrm>
          <a:prstGeom prst="rect">
            <a:avLst/>
          </a:prstGeom>
          <a:ln w="0">
            <a:noFill/>
          </a:ln>
        </p:spPr>
      </p:pic>
      <p:sp>
        <p:nvSpPr>
          <p:cNvPr id="125" name="Google Shape;153;p21"/>
          <p:cNvSpPr/>
          <p:nvPr/>
        </p:nvSpPr>
        <p:spPr>
          <a:xfrm>
            <a:off x="0" y="-1872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Literature Survey</a:t>
            </a:r>
            <a:endParaRPr b="0" lang="en-IN" sz="3200" spc="-1" strike="noStrike">
              <a:latin typeface="Arial"/>
            </a:endParaRPr>
          </a:p>
        </p:txBody>
      </p:sp>
      <p:graphicFrame>
        <p:nvGraphicFramePr>
          <p:cNvPr id="126" name="Google Shape;154;p21"/>
          <p:cNvGraphicFramePr/>
          <p:nvPr/>
        </p:nvGraphicFramePr>
        <p:xfrm>
          <a:off x="324000" y="771480"/>
          <a:ext cx="11498040" cy="639720"/>
        </p:xfrm>
        <a:graphic>
          <a:graphicData uri="http://schemas.openxmlformats.org/drawingml/2006/table">
            <a:tbl>
              <a:tblPr/>
              <a:tblGrid>
                <a:gridCol w="1168560"/>
                <a:gridCol w="3165120"/>
                <a:gridCol w="1511640"/>
                <a:gridCol w="5435280"/>
                <a:gridCol w="218160"/>
              </a:tblGrid>
              <a:tr h="640080">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Sr. No.</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Paper Name &amp; Author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Publication Year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Conclusion</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r>
            </a:tbl>
          </a:graphicData>
        </a:graphic>
      </p:graphicFrame>
      <p:graphicFrame>
        <p:nvGraphicFramePr>
          <p:cNvPr id="127" name="Google Shape;155;p21"/>
          <p:cNvGraphicFramePr/>
          <p:nvPr/>
        </p:nvGraphicFramePr>
        <p:xfrm>
          <a:off x="324000" y="1411920"/>
          <a:ext cx="11498040" cy="4397760"/>
        </p:xfrm>
        <a:graphic>
          <a:graphicData uri="http://schemas.openxmlformats.org/drawingml/2006/table">
            <a:tbl>
              <a:tblPr/>
              <a:tblGrid>
                <a:gridCol w="1172880"/>
                <a:gridCol w="3167280"/>
                <a:gridCol w="1517400"/>
                <a:gridCol w="5422680"/>
                <a:gridCol w="218880"/>
              </a:tblGrid>
              <a:tr h="130284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1.</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Analyzing Stock Market Trend Prediction using Machine &amp; Deep Learning Models 978-1-7281-9437- 0/20/$31.00 ©2020 IEEE.DOI: 10.1109/CITISIA50690.2020.93 71852</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2020</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n-US" sz="1400" spc="-1" strike="noStrike">
                          <a:solidFill>
                            <a:srgbClr val="000000"/>
                          </a:solidFill>
                          <a:latin typeface="Calibri"/>
                          <a:ea typeface="Calibri"/>
                        </a:rPr>
                        <a:t>This paper aims to provide a comprehensive review of the exiting research which related to the application of Machine Learning and Deep Learning models in the financial market forecasting domain</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34460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2.</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Stock Market Prediction using Ensemble of Deep Neural Networks. 978-1-7281-6946- 0/20/$31.00 ©2020IEEE </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2020</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marL="285840" indent="-285840">
                        <a:lnSpc>
                          <a:spcPct val="100000"/>
                        </a:lnSpc>
                        <a:buClr>
                          <a:srgbClr val="000000"/>
                        </a:buClr>
                        <a:buFont typeface="Noto Sans Symbols"/>
                        <a:buChar char="▪"/>
                      </a:pPr>
                      <a:r>
                        <a:rPr b="0" lang="en-US" sz="1400" spc="-1" strike="noStrike">
                          <a:solidFill>
                            <a:srgbClr val="000000"/>
                          </a:solidFill>
                          <a:latin typeface="Times New Roman"/>
                          <a:ea typeface="Times New Roman"/>
                        </a:rPr>
                        <a:t> </a:t>
                      </a:r>
                      <a:r>
                        <a:rPr b="0" lang="en-US" sz="1400" spc="-1" strike="noStrike">
                          <a:solidFill>
                            <a:srgbClr val="000000"/>
                          </a:solidFill>
                          <a:latin typeface="Calibri"/>
                          <a:ea typeface="Calibri"/>
                        </a:rPr>
                        <a:t>this paper leverages deep neural networks with ensemble learning to address this problem. We propose ensemble of Convolutional Neural Network (CNN), Long Short Term Memory (LSTM), and 1DConvNet with LSTM (Conv1DLSTM) to predict the stock market price, named EnsembleDNNs.</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96848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3.</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Predicting Stock Market trends using machine learning and deep learning.DOI:10.1109/ACCE SS.2020.2012966, IEEE </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2020</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marL="171360" indent="-171360">
                        <a:lnSpc>
                          <a:spcPct val="100000"/>
                        </a:lnSpc>
                        <a:buClr>
                          <a:srgbClr val="000000"/>
                        </a:buClr>
                        <a:buFont typeface="Noto Sans Symbols"/>
                        <a:buChar char="▪"/>
                      </a:pPr>
                      <a:r>
                        <a:rPr b="0" lang="en-US" sz="1400" spc="-1" strike="noStrike">
                          <a:solidFill>
                            <a:srgbClr val="000000"/>
                          </a:solidFill>
                          <a:latin typeface="Calibri"/>
                          <a:ea typeface="Calibri"/>
                        </a:rPr>
                        <a:t>This study compares nine machine learning models (Decision Tree, Random Forest, Adaptive Boosting (AdaBoost), eXtreme Gradient Boosting (XGBoost), Support Vector Classifier (SVC), Naïve Bayes, K-Nearest Neighbors (KNN), Logistic Regression and Artificial Neural Network (ANN)) and two powerful deep learning methods (Recurrent Neural Network (RNN) and Long short-term memory (LSTM).</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28" name=""/>
          <p:cNvSpPr txBox="1"/>
          <p:nvPr/>
        </p:nvSpPr>
        <p:spPr>
          <a:xfrm>
            <a:off x="1541160" y="3355200"/>
            <a:ext cx="9250200" cy="232560"/>
          </a:xfrm>
          <a:prstGeom prst="rect">
            <a:avLst/>
          </a:prstGeom>
          <a:noFill/>
          <a:ln w="0">
            <a:noFill/>
          </a:ln>
        </p:spPr>
        <p:txBody>
          <a:bodyPr lIns="90000" rIns="90000" tIns="45000" bIns="45000" anchor="t">
            <a:noAutofit/>
          </a:bodyPr>
          <a:p>
            <a:r>
              <a:rPr b="0" lang="en-IN" sz="1000" spc="-1" strike="noStrike">
                <a:latin typeface="Arial"/>
              </a:rPr>
              <a:t>Reddy, V. K. S. </a:t>
            </a:r>
            <a:r>
              <a:rPr b="0" lang="en-IN" sz="1000" spc="-1" strike="noStrike">
                <a:latin typeface="Arial"/>
              </a:rPr>
              <a:t>(2018). Stock </a:t>
            </a:r>
            <a:r>
              <a:rPr b="0" lang="en-IN" sz="1000" spc="-1" strike="noStrike">
                <a:latin typeface="Arial"/>
              </a:rPr>
              <a:t>market prediction </a:t>
            </a:r>
            <a:r>
              <a:rPr b="0" lang="en-IN" sz="1000" spc="-1" strike="noStrike">
                <a:latin typeface="Arial"/>
              </a:rPr>
              <a:t>using machine </a:t>
            </a:r>
            <a:r>
              <a:rPr b="0" lang="en-IN" sz="1000" spc="-1" strike="noStrike">
                <a:latin typeface="Arial"/>
              </a:rPr>
              <a:t>learning. Internati</a:t>
            </a:r>
            <a:r>
              <a:rPr b="0" lang="en-IN" sz="1000" spc="-1" strike="noStrike">
                <a:latin typeface="Arial"/>
              </a:rPr>
              <a:t>onal Research </a:t>
            </a:r>
            <a:r>
              <a:rPr b="0" lang="en-IN" sz="1000" spc="-1" strike="noStrike">
                <a:latin typeface="Arial"/>
              </a:rPr>
              <a:t>Journal of </a:t>
            </a:r>
            <a:r>
              <a:rPr b="0" lang="en-IN" sz="1000" spc="-1" strike="noStrike">
                <a:latin typeface="Arial"/>
              </a:rPr>
              <a:t>Engineering and </a:t>
            </a:r>
            <a:r>
              <a:rPr b="0" lang="en-IN" sz="1000" spc="-1" strike="noStrike">
                <a:latin typeface="Arial"/>
              </a:rPr>
              <a:t>Technology </a:t>
            </a:r>
            <a:r>
              <a:rPr b="0" lang="en-IN" sz="1000" spc="-1" strike="noStrike">
                <a:latin typeface="Arial"/>
              </a:rPr>
              <a:t>(IRJET), 5(10), </a:t>
            </a:r>
            <a:r>
              <a:rPr b="0" lang="en-IN" sz="1000" spc="-1" strike="noStrike">
                <a:latin typeface="Arial"/>
              </a:rPr>
              <a:t>1033-1035.</a:t>
            </a: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Google Shape;161;p22"/>
          <p:cNvSpPr/>
          <p:nvPr/>
        </p:nvSpPr>
        <p:spPr>
          <a:xfrm>
            <a:off x="0" y="0"/>
            <a:ext cx="12191760" cy="456840"/>
          </a:xfrm>
          <a:prstGeom prst="rect">
            <a:avLst/>
          </a:prstGeom>
          <a:noFill/>
          <a:ln w="0">
            <a:noFill/>
          </a:ln>
        </p:spPr>
        <p:style>
          <a:lnRef idx="0"/>
          <a:fillRef idx="0"/>
          <a:effectRef idx="0"/>
          <a:fontRef idx="minor"/>
        </p:style>
      </p:sp>
      <p:pic>
        <p:nvPicPr>
          <p:cNvPr id="130" name="Google Shape;162;p22" descr=""/>
          <p:cNvPicPr/>
          <p:nvPr/>
        </p:nvPicPr>
        <p:blipFill>
          <a:blip r:embed="rId1"/>
          <a:stretch/>
        </p:blipFill>
        <p:spPr>
          <a:xfrm>
            <a:off x="0" y="5564160"/>
            <a:ext cx="12191760" cy="1288800"/>
          </a:xfrm>
          <a:prstGeom prst="rect">
            <a:avLst/>
          </a:prstGeom>
          <a:ln w="0">
            <a:noFill/>
          </a:ln>
        </p:spPr>
      </p:pic>
      <p:sp>
        <p:nvSpPr>
          <p:cNvPr id="131" name="Google Shape;163;p22"/>
          <p:cNvSpPr/>
          <p:nvPr/>
        </p:nvSpPr>
        <p:spPr>
          <a:xfrm>
            <a:off x="0" y="-1872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Literature Survey</a:t>
            </a:r>
            <a:endParaRPr b="0" lang="en-IN" sz="3200" spc="-1" strike="noStrike">
              <a:latin typeface="Arial"/>
            </a:endParaRPr>
          </a:p>
        </p:txBody>
      </p:sp>
      <p:graphicFrame>
        <p:nvGraphicFramePr>
          <p:cNvPr id="132" name="Google Shape;164;p22"/>
          <p:cNvGraphicFramePr/>
          <p:nvPr/>
        </p:nvGraphicFramePr>
        <p:xfrm>
          <a:off x="324000" y="771480"/>
          <a:ext cx="11498040" cy="639720"/>
        </p:xfrm>
        <a:graphic>
          <a:graphicData uri="http://schemas.openxmlformats.org/drawingml/2006/table">
            <a:tbl>
              <a:tblPr/>
              <a:tblGrid>
                <a:gridCol w="1169280"/>
                <a:gridCol w="3167640"/>
                <a:gridCol w="1512720"/>
                <a:gridCol w="5365800"/>
                <a:gridCol w="282600"/>
              </a:tblGrid>
              <a:tr h="640080">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Sr. No.</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Paper Name &amp; Author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Publication Year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Conclusion</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r>
            </a:tbl>
          </a:graphicData>
        </a:graphic>
      </p:graphicFrame>
      <p:graphicFrame>
        <p:nvGraphicFramePr>
          <p:cNvPr id="133" name="Google Shape;165;p22"/>
          <p:cNvGraphicFramePr/>
          <p:nvPr/>
        </p:nvGraphicFramePr>
        <p:xfrm>
          <a:off x="324000" y="1411920"/>
          <a:ext cx="11498040" cy="4397760"/>
        </p:xfrm>
        <a:graphic>
          <a:graphicData uri="http://schemas.openxmlformats.org/drawingml/2006/table">
            <a:tbl>
              <a:tblPr/>
              <a:tblGrid>
                <a:gridCol w="1172880"/>
                <a:gridCol w="3167280"/>
                <a:gridCol w="1517400"/>
                <a:gridCol w="5422680"/>
                <a:gridCol w="218880"/>
              </a:tblGrid>
              <a:tr h="155340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4.</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Prediction of TCS Stock Prices Using Deep Learning Models. 978-1-6654- 0521- 8/20/$31.00 ©2021 IEEE | DOI: 10.1109/ICACCS51430.2021.94 4185</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2021</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n-US" sz="1400" spc="-1" strike="noStrike">
                          <a:solidFill>
                            <a:srgbClr val="000000"/>
                          </a:solidFill>
                          <a:latin typeface="Calibri"/>
                          <a:ea typeface="Calibri"/>
                        </a:rPr>
                        <a:t>This paper, Statistical method SARIMA is used to predict stock prices. To improve the outcome of forecasting five Deep Learning models namely Single-Layer LSTM, Three-Layer LSTM, Bidirectional LSTM, CNN LSTM and Convolutional LSTM are used. In Single-Layer LSTM and Three-Layer LSTM models LSTM layers are used to give better output.</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34460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5.</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Arial"/>
                          <a:ea typeface="Arial"/>
                        </a:rPr>
                        <a:t>Predicting Stock Market Price: A Logical Strategy </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2021</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Calibri"/>
                          <a:ea typeface="Calibri"/>
                        </a:rPr>
                        <a:t>This research work uses the frequently used algorithms Long Short Term Memory, Extreme Gradient Boosting (XGBoost), Linear Regression, Moving Average, and Last Value model on more than twelve months of historical stock data to build up a prediction model for forecasting stock price.</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96848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6.</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Calibri"/>
                          <a:ea typeface="Calibri"/>
                        </a:rPr>
                        <a:t>Analysis of Investor Sentiment and Stock Market Volatility Trend Based on Big Data Strategy</a:t>
                      </a:r>
                      <a:endParaRPr b="0" lang="en-IN" sz="1400" spc="-1" strike="noStrike">
                        <a:latin typeface="Arial"/>
                      </a:endParaRPr>
                    </a:p>
                    <a:p>
                      <a:pPr>
                        <a:lnSpc>
                          <a:spcPct val="100000"/>
                        </a:lnSpc>
                        <a:buNone/>
                        <a:tabLst>
                          <a:tab algn="l" pos="0"/>
                        </a:tabLst>
                      </a:pP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2019</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Calibri"/>
                          <a:ea typeface="Calibri"/>
                        </a:rPr>
                        <a:t>This paper collects the data of web news emotion index, web search volume, social network emotion index, social network heat index, and establishes corresponding analysis index. </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Google Shape;171;p23"/>
          <p:cNvSpPr/>
          <p:nvPr/>
        </p:nvSpPr>
        <p:spPr>
          <a:xfrm>
            <a:off x="0" y="0"/>
            <a:ext cx="12191760" cy="456840"/>
          </a:xfrm>
          <a:prstGeom prst="rect">
            <a:avLst/>
          </a:prstGeom>
          <a:noFill/>
          <a:ln w="0">
            <a:noFill/>
          </a:ln>
        </p:spPr>
        <p:style>
          <a:lnRef idx="0"/>
          <a:fillRef idx="0"/>
          <a:effectRef idx="0"/>
          <a:fontRef idx="minor"/>
        </p:style>
      </p:sp>
      <p:pic>
        <p:nvPicPr>
          <p:cNvPr id="135" name="Google Shape;172;p23" descr=""/>
          <p:cNvPicPr/>
          <p:nvPr/>
        </p:nvPicPr>
        <p:blipFill>
          <a:blip r:embed="rId1"/>
          <a:stretch/>
        </p:blipFill>
        <p:spPr>
          <a:xfrm>
            <a:off x="0" y="5564160"/>
            <a:ext cx="12191760" cy="1288800"/>
          </a:xfrm>
          <a:prstGeom prst="rect">
            <a:avLst/>
          </a:prstGeom>
          <a:ln w="0">
            <a:noFill/>
          </a:ln>
        </p:spPr>
      </p:pic>
      <p:sp>
        <p:nvSpPr>
          <p:cNvPr id="136" name="Google Shape;173;p23"/>
          <p:cNvSpPr/>
          <p:nvPr/>
        </p:nvSpPr>
        <p:spPr>
          <a:xfrm>
            <a:off x="0" y="-1872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Literature Survey</a:t>
            </a:r>
            <a:endParaRPr b="0" lang="en-IN" sz="3200" spc="-1" strike="noStrike">
              <a:latin typeface="Arial"/>
            </a:endParaRPr>
          </a:p>
        </p:txBody>
      </p:sp>
      <p:graphicFrame>
        <p:nvGraphicFramePr>
          <p:cNvPr id="137" name="Google Shape;174;p23"/>
          <p:cNvGraphicFramePr/>
          <p:nvPr/>
        </p:nvGraphicFramePr>
        <p:xfrm>
          <a:off x="324000" y="771480"/>
          <a:ext cx="11498040" cy="639720"/>
        </p:xfrm>
        <a:graphic>
          <a:graphicData uri="http://schemas.openxmlformats.org/drawingml/2006/table">
            <a:tbl>
              <a:tblPr/>
              <a:tblGrid>
                <a:gridCol w="1169280"/>
                <a:gridCol w="3167640"/>
                <a:gridCol w="1512720"/>
                <a:gridCol w="5365800"/>
                <a:gridCol w="282600"/>
              </a:tblGrid>
              <a:tr h="640080">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Sr. No.</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Paper Name &amp; Author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Publication Year</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xBody>
                    <a:bodyPr lIns="91080" rIns="91080" anchor="t">
                      <a:noAutofit/>
                    </a:bodyPr>
                    <a:p>
                      <a:pPr algn="ctr">
                        <a:lnSpc>
                          <a:spcPct val="100000"/>
                        </a:lnSpc>
                        <a:buNone/>
                        <a:tabLst>
                          <a:tab algn="l" pos="0"/>
                        </a:tabLst>
                      </a:pPr>
                      <a:r>
                        <a:rPr b="1" lang="en-US" sz="1800" spc="-1" strike="noStrike">
                          <a:solidFill>
                            <a:srgbClr val="000000"/>
                          </a:solidFill>
                          <a:latin typeface="Times New Roman"/>
                          <a:ea typeface="Times New Roman"/>
                        </a:rPr>
                        <a:t>Conclusion</a:t>
                      </a:r>
                      <a:endParaRPr b="0" lang="en-IN" sz="1800" spc="-1" strike="noStrike">
                        <a:latin typeface="Arial"/>
                      </a:endParaRPr>
                    </a:p>
                  </a:txBody>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c>
                  <a:tcPr anchor="t" marL="91080" marR="91080">
                    <a:lnL w="12240">
                      <a:solidFill>
                        <a:srgbClr val="000000"/>
                      </a:solidFill>
                    </a:lnL>
                    <a:lnR w="12240">
                      <a:solidFill>
                        <a:srgbClr val="000000"/>
                      </a:solidFill>
                    </a:lnR>
                    <a:lnT w="12240">
                      <a:solidFill>
                        <a:srgbClr val="000000"/>
                      </a:solidFill>
                    </a:lnT>
                    <a:lnB w="12240">
                      <a:solidFill>
                        <a:srgbClr val="000000"/>
                      </a:solidFill>
                    </a:lnB>
                    <a:solidFill>
                      <a:srgbClr val="c55a11"/>
                    </a:solidFill>
                  </a:tcPr>
                </a:tc>
              </a:tr>
            </a:tbl>
          </a:graphicData>
        </a:graphic>
      </p:graphicFrame>
      <p:graphicFrame>
        <p:nvGraphicFramePr>
          <p:cNvPr id="138" name="Google Shape;175;p23"/>
          <p:cNvGraphicFramePr/>
          <p:nvPr/>
        </p:nvGraphicFramePr>
        <p:xfrm>
          <a:off x="324000" y="1411920"/>
          <a:ext cx="11498040" cy="3160800"/>
        </p:xfrm>
        <a:graphic>
          <a:graphicData uri="http://schemas.openxmlformats.org/drawingml/2006/table">
            <a:tbl>
              <a:tblPr/>
              <a:tblGrid>
                <a:gridCol w="1172880"/>
                <a:gridCol w="3167280"/>
                <a:gridCol w="1517400"/>
                <a:gridCol w="5422680"/>
                <a:gridCol w="218880"/>
              </a:tblGrid>
              <a:tr h="155232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7.</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Calibri"/>
                          <a:ea typeface="Calibri"/>
                        </a:rPr>
                        <a:t>Sentiment Analysis for Stock Price Prediction</a:t>
                      </a:r>
                      <a:endParaRPr b="0" lang="en-IN" sz="1400" spc="-1" strike="noStrike">
                        <a:latin typeface="Arial"/>
                      </a:endParaRPr>
                    </a:p>
                    <a:p>
                      <a:pPr>
                        <a:lnSpc>
                          <a:spcPct val="100000"/>
                        </a:lnSpc>
                        <a:buNone/>
                        <a:tabLst>
                          <a:tab algn="l" pos="0"/>
                        </a:tabLst>
                      </a:pP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2020</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just">
                        <a:lnSpc>
                          <a:spcPct val="100000"/>
                        </a:lnSpc>
                        <a:buNone/>
                        <a:tabLst>
                          <a:tab algn="l" pos="0"/>
                        </a:tabLst>
                      </a:pPr>
                      <a:r>
                        <a:rPr b="0" lang="en-US" sz="1400" spc="-1" strike="noStrike">
                          <a:solidFill>
                            <a:srgbClr val="000000"/>
                          </a:solidFill>
                          <a:latin typeface="Calibri"/>
                          <a:ea typeface="Calibri"/>
                        </a:rPr>
                        <a:t>This project, we investigate the impact of sentiment expressed through StockTwits on stock price prediction. StockTwits is a relatively new microblogging website, which is becoming increasingly popular for users to share their discussions and sentiments about stocks and financial markets.</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1608480">
                <a:tc>
                  <a:txBody>
                    <a:bodyPr anchor="t">
                      <a:noAutofit/>
                    </a:bodyPr>
                    <a:p>
                      <a:pPr>
                        <a:lnSpc>
                          <a:spcPct val="100000"/>
                        </a:lnSpc>
                        <a:buNone/>
                        <a:tabLst>
                          <a:tab algn="l" pos="0"/>
                        </a:tabLst>
                      </a:pPr>
                      <a:r>
                        <a:rPr b="0" lang="en-US" sz="1200" spc="-1" strike="noStrike">
                          <a:solidFill>
                            <a:srgbClr val="000000"/>
                          </a:solidFill>
                          <a:latin typeface="Times New Roman"/>
                          <a:ea typeface="Times New Roman"/>
                        </a:rPr>
                        <a:t>8.</a:t>
                      </a:r>
                      <a:endParaRPr b="0" lang="en-IN" sz="1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Calibri"/>
                          <a:ea typeface="Calibri"/>
                        </a:rPr>
                        <a:t>Analysing the Trend of Stock Marketand Evaluate the performance of Market Prediction using Machine Learning Approach</a:t>
                      </a:r>
                      <a:endParaRPr b="0" lang="en-IN" sz="1400" spc="-1" strike="noStrike">
                        <a:latin typeface="Arial"/>
                      </a:endParaRPr>
                    </a:p>
                    <a:p>
                      <a:pPr>
                        <a:lnSpc>
                          <a:spcPct val="100000"/>
                        </a:lnSpc>
                        <a:buNone/>
                        <a:tabLst>
                          <a:tab algn="l" pos="0"/>
                        </a:tabLst>
                      </a:pP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nSpc>
                          <a:spcPct val="100000"/>
                        </a:lnSpc>
                        <a:buNone/>
                        <a:tabLst>
                          <a:tab algn="l" pos="0"/>
                        </a:tabLst>
                      </a:pPr>
                      <a:r>
                        <a:rPr b="0" lang="en-US" sz="1400" spc="-1" strike="noStrike">
                          <a:solidFill>
                            <a:srgbClr val="000000"/>
                          </a:solidFill>
                          <a:latin typeface="Times New Roman"/>
                          <a:ea typeface="Times New Roman"/>
                        </a:rPr>
                        <a:t>2021</a:t>
                      </a: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marL="285840" indent="-285840">
                        <a:lnSpc>
                          <a:spcPct val="100000"/>
                        </a:lnSpc>
                        <a:buClr>
                          <a:srgbClr val="000000"/>
                        </a:buClr>
                        <a:buFont typeface="Noto Sans Symbols"/>
                        <a:buChar char="▪"/>
                      </a:pPr>
                      <a:r>
                        <a:rPr b="0" lang="en-US" sz="1400" spc="-1" strike="noStrike">
                          <a:solidFill>
                            <a:srgbClr val="000000"/>
                          </a:solidFill>
                          <a:latin typeface="Calibri"/>
                          <a:ea typeface="Calibri"/>
                        </a:rPr>
                        <a:t>Detailed information regarding the existence of stock market variations is identified by collecting the information from previous historical data for making the choice of predictions strategy by considering the data with the stock analyst's experts of the stock market analysis system.</a:t>
                      </a:r>
                      <a:endParaRPr b="0" lang="en-IN" sz="1400" spc="-1" strike="noStrike">
                        <a:latin typeface="Arial"/>
                      </a:endParaRPr>
                    </a:p>
                    <a:p>
                      <a:pPr marL="285840" indent="-196920">
                        <a:lnSpc>
                          <a:spcPct val="100000"/>
                        </a:lnSpc>
                        <a:buNone/>
                        <a:tabLst>
                          <a:tab algn="l" pos="0"/>
                        </a:tabLst>
                      </a:pPr>
                      <a:endParaRPr b="0" lang="en-IN" sz="1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Google Shape;181;p24"/>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Hardware and software requirements Specifications</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40" name="Google Shape;182;p24"/>
          <p:cNvSpPr/>
          <p:nvPr/>
        </p:nvSpPr>
        <p:spPr>
          <a:xfrm>
            <a:off x="1606680" y="1132200"/>
            <a:ext cx="8334360" cy="544320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1" lang="en-US" sz="1800" spc="-1" strike="noStrike">
                <a:solidFill>
                  <a:srgbClr val="000000"/>
                </a:solidFill>
                <a:latin typeface="Times New Roman"/>
                <a:ea typeface="Times New Roman"/>
              </a:rPr>
              <a:t>Hardware</a:t>
            </a:r>
            <a:r>
              <a:rPr b="0" lang="en-US" sz="1800" spc="-1" strike="noStrike">
                <a:solidFill>
                  <a:srgbClr val="000000"/>
                </a:solidFill>
                <a:latin typeface="Times New Roman"/>
                <a:ea typeface="Times New Roman"/>
              </a:rPr>
              <a:t>:</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Processor: Intel i3 or above </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RAM: Minimum 2GB or more. </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Hard Disk: Minimum 2 GB of space</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Input Device: Keyboard</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Output Device: Screens of Monitor or a Laptop.</a:t>
            </a:r>
            <a:r>
              <a:rPr b="0" lang="en-US" sz="1800" spc="-1" strike="noStrike">
                <a:solidFill>
                  <a:srgbClr val="000000"/>
                </a:solidFill>
                <a:latin typeface="Times New Roman"/>
                <a:ea typeface="Times New Roman"/>
              </a:rPr>
              <a:t>)</a:t>
            </a:r>
            <a:endParaRPr b="0" lang="en-IN" sz="1800" spc="-1" strike="noStrike">
              <a:latin typeface="Arial"/>
            </a:endParaRPr>
          </a:p>
          <a:p>
            <a:pPr algn="just">
              <a:lnSpc>
                <a:spcPct val="150000"/>
              </a:lnSpc>
              <a:buNone/>
              <a:tabLst>
                <a:tab algn="l" pos="0"/>
              </a:tabLst>
            </a:pPr>
            <a:endParaRPr b="0" lang="en-IN" sz="1800" spc="-1" strike="noStrike">
              <a:latin typeface="Arial"/>
            </a:endParaRPr>
          </a:p>
          <a:p>
            <a:pPr algn="just">
              <a:lnSpc>
                <a:spcPct val="150000"/>
              </a:lnSpc>
              <a:buNone/>
              <a:tabLst>
                <a:tab algn="l" pos="0"/>
              </a:tabLst>
            </a:pPr>
            <a:r>
              <a:rPr b="1" lang="en-US" sz="1800" spc="-1" strike="noStrike">
                <a:solidFill>
                  <a:srgbClr val="000000"/>
                </a:solidFill>
                <a:latin typeface="Times New Roman"/>
                <a:ea typeface="Times New Roman"/>
              </a:rPr>
              <a:t>Software:      </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Operating System:  Windows and Linux</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IDE Visual Studio, Jupiter notebook, anaconda navigator</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Data Set CSV File </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Visualization library Math plot lib, pandas </a:t>
            </a:r>
            <a:endParaRPr b="0" lang="en-IN" sz="1800" spc="-1" strike="noStrike">
              <a:latin typeface="Arial"/>
            </a:endParaRPr>
          </a:p>
          <a:p>
            <a:pPr marL="343080" indent="-343080" algn="just">
              <a:lnSpc>
                <a:spcPct val="150000"/>
              </a:lnSpc>
              <a:buClr>
                <a:srgbClr val="000000"/>
              </a:buClr>
              <a:buFont typeface="Calibri"/>
              <a:buAutoNum type="arabicPeriod"/>
              <a:tabLst>
                <a:tab algn="l" pos="0"/>
              </a:tabLst>
            </a:pPr>
            <a:r>
              <a:rPr b="0" lang="en-US" sz="1800" spc="-1" strike="noStrike">
                <a:solidFill>
                  <a:srgbClr val="000000"/>
                </a:solidFill>
                <a:latin typeface="Arial"/>
                <a:ea typeface="Arial"/>
              </a:rPr>
              <a:t>. Server Webserver with HTTP Process, Radis server Anaconda Navigator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Google Shape;188;p25"/>
          <p:cNvSpPr/>
          <p:nvPr/>
        </p:nvSpPr>
        <p:spPr>
          <a:xfrm>
            <a:off x="0" y="0"/>
            <a:ext cx="12191760" cy="456840"/>
          </a:xfrm>
          <a:prstGeom prst="rect">
            <a:avLst/>
          </a:prstGeom>
          <a:noFill/>
          <a:ln w="0">
            <a:noFill/>
          </a:ln>
        </p:spPr>
        <p:style>
          <a:lnRef idx="0"/>
          <a:fillRef idx="0"/>
          <a:effectRef idx="0"/>
          <a:fontRef idx="minor"/>
        </p:style>
      </p:sp>
      <p:pic>
        <p:nvPicPr>
          <p:cNvPr id="142" name="Google Shape;189;p25" descr=""/>
          <p:cNvPicPr/>
          <p:nvPr/>
        </p:nvPicPr>
        <p:blipFill>
          <a:blip r:embed="rId1"/>
          <a:stretch/>
        </p:blipFill>
        <p:spPr>
          <a:xfrm>
            <a:off x="0" y="5564160"/>
            <a:ext cx="12191760" cy="1288800"/>
          </a:xfrm>
          <a:prstGeom prst="rect">
            <a:avLst/>
          </a:prstGeom>
          <a:ln w="0">
            <a:noFill/>
          </a:ln>
        </p:spPr>
      </p:pic>
      <p:sp>
        <p:nvSpPr>
          <p:cNvPr id="143" name="Google Shape;190;p25"/>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System Architecture</a:t>
            </a:r>
            <a:endParaRPr b="0" lang="en-IN" sz="3200" spc="-1" strike="noStrike">
              <a:latin typeface="Arial"/>
            </a:endParaRPr>
          </a:p>
        </p:txBody>
      </p:sp>
      <p:sp>
        <p:nvSpPr>
          <p:cNvPr id="144" name="Google Shape;191;p25"/>
          <p:cNvSpPr/>
          <p:nvPr/>
        </p:nvSpPr>
        <p:spPr>
          <a:xfrm>
            <a:off x="122760" y="1216440"/>
            <a:ext cx="10849680" cy="420588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p:txBody>
      </p:sp>
      <p:pic>
        <p:nvPicPr>
          <p:cNvPr id="145" name="Google Shape;192;p25" descr=""/>
          <p:cNvPicPr/>
          <p:nvPr/>
        </p:nvPicPr>
        <p:blipFill>
          <a:blip r:embed="rId2"/>
          <a:stretch/>
        </p:blipFill>
        <p:spPr>
          <a:xfrm>
            <a:off x="2602440" y="1161720"/>
            <a:ext cx="6986880" cy="43563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Google Shape;198;p26"/>
          <p:cNvSpPr/>
          <p:nvPr/>
        </p:nvSpPr>
        <p:spPr>
          <a:xfrm>
            <a:off x="0" y="0"/>
            <a:ext cx="12191760" cy="456840"/>
          </a:xfrm>
          <a:prstGeom prst="rect">
            <a:avLst/>
          </a:prstGeom>
          <a:noFill/>
          <a:ln w="0">
            <a:noFill/>
          </a:ln>
        </p:spPr>
        <p:style>
          <a:lnRef idx="0"/>
          <a:fillRef idx="0"/>
          <a:effectRef idx="0"/>
          <a:fontRef idx="minor"/>
        </p:style>
      </p:sp>
      <p:pic>
        <p:nvPicPr>
          <p:cNvPr id="147" name="Google Shape;199;p26" descr=""/>
          <p:cNvPicPr/>
          <p:nvPr/>
        </p:nvPicPr>
        <p:blipFill>
          <a:blip r:embed="rId1"/>
          <a:stretch/>
        </p:blipFill>
        <p:spPr>
          <a:xfrm>
            <a:off x="0" y="5564160"/>
            <a:ext cx="12191760" cy="1288800"/>
          </a:xfrm>
          <a:prstGeom prst="rect">
            <a:avLst/>
          </a:prstGeom>
          <a:ln w="0">
            <a:noFill/>
          </a:ln>
        </p:spPr>
      </p:pic>
      <p:sp>
        <p:nvSpPr>
          <p:cNvPr id="148" name="Google Shape;200;p26"/>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2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4100" spc="-1" strike="noStrike">
                <a:solidFill>
                  <a:srgbClr val="000000"/>
                </a:solidFill>
                <a:latin typeface="Times New Roman"/>
                <a:ea typeface="Times New Roman"/>
              </a:rPr>
              <a:t>Architecture</a:t>
            </a:r>
            <a:endParaRPr b="0" lang="en-IN" sz="4100" spc="-1" strike="noStrike">
              <a:latin typeface="Arial"/>
            </a:endParaRPr>
          </a:p>
          <a:p>
            <a:pPr algn="ctr">
              <a:lnSpc>
                <a:spcPct val="90000"/>
              </a:lnSpc>
              <a:buNone/>
              <a:tabLst>
                <a:tab algn="l" pos="0"/>
              </a:tabLst>
            </a:pPr>
            <a:endParaRPr b="0" lang="en-IN" sz="3200" spc="-1" strike="noStrike">
              <a:latin typeface="Arial"/>
            </a:endParaRPr>
          </a:p>
        </p:txBody>
      </p:sp>
      <p:pic>
        <p:nvPicPr>
          <p:cNvPr id="149" name="Google Shape;201;p26" descr=""/>
          <p:cNvPicPr/>
          <p:nvPr/>
        </p:nvPicPr>
        <p:blipFill>
          <a:blip r:embed="rId2"/>
          <a:stretch/>
        </p:blipFill>
        <p:spPr>
          <a:xfrm>
            <a:off x="4616640" y="1622160"/>
            <a:ext cx="2310120" cy="3141360"/>
          </a:xfrm>
          <a:prstGeom prst="rect">
            <a:avLst/>
          </a:prstGeom>
          <a:ln w="0">
            <a:noFill/>
          </a:ln>
        </p:spPr>
      </p:pic>
      <p:sp>
        <p:nvSpPr>
          <p:cNvPr id="150" name="Google Shape;202;p26"/>
          <p:cNvSpPr/>
          <p:nvPr/>
        </p:nvSpPr>
        <p:spPr>
          <a:xfrm>
            <a:off x="446040" y="1116720"/>
            <a:ext cx="267588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800" spc="-1" strike="noStrike">
                <a:solidFill>
                  <a:srgbClr val="000000"/>
                </a:solidFill>
                <a:latin typeface="Times New Roman"/>
                <a:ea typeface="Times New Roman"/>
              </a:rPr>
              <a:t> </a:t>
            </a:r>
            <a:r>
              <a:rPr b="1" lang="en-US" sz="1800" spc="-1" strike="noStrike">
                <a:solidFill>
                  <a:srgbClr val="000000"/>
                </a:solidFill>
                <a:latin typeface="Times New Roman"/>
                <a:ea typeface="Times New Roman"/>
              </a:rPr>
              <a:t>Block Diagram</a:t>
            </a: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Google Shape;207;p27"/>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UML Diagram</a:t>
            </a:r>
            <a:endParaRPr b="0" lang="en-IN" sz="3200" spc="-1" strike="noStrike">
              <a:latin typeface="Arial"/>
            </a:endParaRPr>
          </a:p>
        </p:txBody>
      </p:sp>
      <p:sp>
        <p:nvSpPr>
          <p:cNvPr id="152" name="Google Shape;208;p27"/>
          <p:cNvSpPr/>
          <p:nvPr/>
        </p:nvSpPr>
        <p:spPr>
          <a:xfrm>
            <a:off x="1027440" y="924480"/>
            <a:ext cx="10136880" cy="133848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0" lang="en-US" sz="1800" spc="-1" strike="noStrike">
                <a:solidFill>
                  <a:srgbClr val="000000"/>
                </a:solidFill>
                <a:latin typeface="Times New Roman"/>
                <a:ea typeface="Times New Roman"/>
              </a:rPr>
              <a:t>UML is a notation that resulted from the Unification of Object Modeling Technique and Object-Oriented Software Technology. UML has been designed for broad range of application. Hence, it provides constructs for a broad range of systems and activities.</a:t>
            </a:r>
            <a:endParaRPr b="0" lang="en-IN" sz="1800" spc="-1" strike="noStrike">
              <a:latin typeface="Arial"/>
            </a:endParaRPr>
          </a:p>
        </p:txBody>
      </p:sp>
      <p:pic>
        <p:nvPicPr>
          <p:cNvPr id="153" name="Google Shape;209;p27" descr=""/>
          <p:cNvPicPr/>
          <p:nvPr/>
        </p:nvPicPr>
        <p:blipFill>
          <a:blip r:embed="rId1"/>
          <a:stretch/>
        </p:blipFill>
        <p:spPr>
          <a:xfrm>
            <a:off x="1828800" y="2397240"/>
            <a:ext cx="7695720" cy="43945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Google Shape;214;p28"/>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2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4100" spc="-1" strike="noStrike">
                <a:solidFill>
                  <a:srgbClr val="000000"/>
                </a:solidFill>
                <a:latin typeface="Times New Roman"/>
                <a:ea typeface="Times New Roman"/>
              </a:rPr>
              <a:t>Technical Specification</a:t>
            </a:r>
            <a:endParaRPr b="0" lang="en-IN" sz="4100" spc="-1" strike="noStrike">
              <a:latin typeface="Arial"/>
            </a:endParaRPr>
          </a:p>
          <a:p>
            <a:pPr algn="ctr">
              <a:lnSpc>
                <a:spcPct val="90000"/>
              </a:lnSpc>
              <a:buNone/>
              <a:tabLst>
                <a:tab algn="l" pos="0"/>
              </a:tabLst>
            </a:pPr>
            <a:endParaRPr b="0" lang="en-IN" sz="3200" spc="-1" strike="noStrike">
              <a:latin typeface="Arial"/>
            </a:endParaRPr>
          </a:p>
        </p:txBody>
      </p:sp>
      <p:sp>
        <p:nvSpPr>
          <p:cNvPr id="155" name="Google Shape;215;p28"/>
          <p:cNvSpPr/>
          <p:nvPr/>
        </p:nvSpPr>
        <p:spPr>
          <a:xfrm>
            <a:off x="520200" y="794160"/>
            <a:ext cx="10767600" cy="427788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1" lang="en-US" sz="1600" spc="-1" strike="noStrike">
                <a:solidFill>
                  <a:srgbClr val="374151"/>
                </a:solidFill>
                <a:latin typeface="Arial"/>
                <a:ea typeface="Arial"/>
              </a:rPr>
              <a:t>Matplotlib</a:t>
            </a:r>
            <a:r>
              <a:rPr b="0" lang="en-US" sz="1600" spc="-1" strike="noStrike">
                <a:solidFill>
                  <a:srgbClr val="374151"/>
                </a:solidFill>
                <a:latin typeface="Arial"/>
                <a:ea typeface="Arial"/>
              </a:rPr>
              <a:t>:</a:t>
            </a:r>
            <a:endParaRPr b="0" lang="en-IN" sz="1600" spc="-1" strike="noStrike">
              <a:latin typeface="Arial"/>
            </a:endParaRPr>
          </a:p>
          <a:p>
            <a:pPr>
              <a:lnSpc>
                <a:spcPct val="100000"/>
              </a:lnSpc>
              <a:buNone/>
              <a:tabLst>
                <a:tab algn="l" pos="0"/>
              </a:tabLst>
            </a:pPr>
            <a:r>
              <a:rPr b="0" lang="en-US" sz="1600" spc="-1" strike="noStrike">
                <a:solidFill>
                  <a:srgbClr val="374151"/>
                </a:solidFill>
                <a:latin typeface="Arial"/>
                <a:ea typeface="Arial"/>
              </a:rPr>
              <a:t>Matplotlib is a versatile and comprehensive library for creating static, animated, and interactive visualizations in Python. It provides a wide range of tools for creating various types of plots and charts, such as line plots, bar charts, scatter plots, histograms, and more.</a:t>
            </a:r>
            <a:endParaRPr b="0" lang="en-IN" sz="1600" spc="-1" strike="noStrike">
              <a:latin typeface="Arial"/>
            </a:endParaRPr>
          </a:p>
          <a:p>
            <a:pPr>
              <a:lnSpc>
                <a:spcPct val="100000"/>
              </a:lnSpc>
              <a:buNone/>
              <a:tabLst>
                <a:tab algn="l" pos="0"/>
              </a:tabLst>
            </a:pPr>
            <a:endParaRPr b="0" lang="en-IN" sz="1600" spc="-1" strike="noStrike">
              <a:latin typeface="Arial"/>
            </a:endParaRPr>
          </a:p>
          <a:p>
            <a:pPr>
              <a:lnSpc>
                <a:spcPct val="100000"/>
              </a:lnSpc>
              <a:buNone/>
              <a:tabLst>
                <a:tab algn="l" pos="0"/>
              </a:tabLst>
            </a:pPr>
            <a:r>
              <a:rPr b="1" lang="en-US" sz="1600" spc="-1" strike="noStrike">
                <a:solidFill>
                  <a:srgbClr val="374151"/>
                </a:solidFill>
                <a:latin typeface="Arial"/>
                <a:ea typeface="Arial"/>
              </a:rPr>
              <a:t>Pandas</a:t>
            </a:r>
            <a:r>
              <a:rPr b="0" lang="en-US" sz="1600" spc="-1" strike="noStrike">
                <a:solidFill>
                  <a:srgbClr val="374151"/>
                </a:solidFill>
                <a:latin typeface="Arial"/>
                <a:ea typeface="Arial"/>
              </a:rPr>
              <a:t>:</a:t>
            </a:r>
            <a:endParaRPr b="0" lang="en-IN" sz="1600" spc="-1" strike="noStrike">
              <a:latin typeface="Arial"/>
            </a:endParaRPr>
          </a:p>
          <a:p>
            <a:pPr>
              <a:lnSpc>
                <a:spcPct val="100000"/>
              </a:lnSpc>
              <a:buNone/>
              <a:tabLst>
                <a:tab algn="l" pos="0"/>
              </a:tabLst>
            </a:pPr>
            <a:r>
              <a:rPr b="0" lang="en-US" sz="1600" spc="-1" strike="noStrike">
                <a:solidFill>
                  <a:srgbClr val="374151"/>
                </a:solidFill>
                <a:latin typeface="Arial"/>
                <a:ea typeface="Arial"/>
              </a:rPr>
              <a:t>Pandas is a data manipulation and analysis library for Python. It provides data structures like Series and Data Frame that make it easy to work with structured data, such as CSV files, Excel spreadsheets, SQL databases, and more.</a:t>
            </a:r>
            <a:endParaRPr b="0" lang="en-IN" sz="1600" spc="-1" strike="noStrike">
              <a:latin typeface="Arial"/>
            </a:endParaRPr>
          </a:p>
          <a:p>
            <a:pPr>
              <a:lnSpc>
                <a:spcPct val="100000"/>
              </a:lnSpc>
              <a:buNone/>
              <a:tabLst>
                <a:tab algn="l" pos="0"/>
              </a:tabLst>
            </a:pPr>
            <a:endParaRPr b="0" lang="en-IN" sz="1600" spc="-1" strike="noStrike">
              <a:latin typeface="Arial"/>
            </a:endParaRPr>
          </a:p>
          <a:p>
            <a:pPr>
              <a:lnSpc>
                <a:spcPct val="100000"/>
              </a:lnSpc>
              <a:buNone/>
              <a:tabLst>
                <a:tab algn="l" pos="0"/>
              </a:tabLst>
            </a:pPr>
            <a:r>
              <a:rPr b="1" lang="en-US" sz="1600" spc="-1" strike="noStrike">
                <a:solidFill>
                  <a:srgbClr val="374151"/>
                </a:solidFill>
                <a:latin typeface="Arial"/>
                <a:ea typeface="Arial"/>
              </a:rPr>
              <a:t>CSV</a:t>
            </a:r>
            <a:endParaRPr b="0" lang="en-IN" sz="1600" spc="-1" strike="noStrike">
              <a:latin typeface="Arial"/>
            </a:endParaRPr>
          </a:p>
          <a:p>
            <a:pPr>
              <a:lnSpc>
                <a:spcPct val="100000"/>
              </a:lnSpc>
              <a:buNone/>
              <a:tabLst>
                <a:tab algn="l" pos="0"/>
              </a:tabLst>
            </a:pPr>
            <a:r>
              <a:rPr b="0" lang="en-US" sz="1600" spc="-1" strike="noStrike">
                <a:solidFill>
                  <a:srgbClr val="374151"/>
                </a:solidFill>
                <a:latin typeface="Arial"/>
                <a:ea typeface="Arial"/>
              </a:rPr>
              <a:t>A CSV (Comma-Separated Values) file is a widely used plain text file format for storing and exchanging tabular data. CSV files are often used in data analysis, data storage, and data interchange because of their simplicity and ease of use.</a:t>
            </a:r>
            <a:endParaRPr b="0" lang="en-IN" sz="1600" spc="-1" strike="noStrike">
              <a:latin typeface="Arial"/>
            </a:endParaRPr>
          </a:p>
          <a:p>
            <a:pPr>
              <a:lnSpc>
                <a:spcPct val="100000"/>
              </a:lnSpc>
              <a:buNone/>
              <a:tabLst>
                <a:tab algn="l" pos="0"/>
              </a:tabLst>
            </a:pPr>
            <a:endParaRPr b="0" lang="en-IN" sz="1600" spc="-1" strike="noStrike">
              <a:latin typeface="Arial"/>
            </a:endParaRPr>
          </a:p>
          <a:p>
            <a:pPr>
              <a:lnSpc>
                <a:spcPct val="100000"/>
              </a:lnSpc>
              <a:buNone/>
              <a:tabLst>
                <a:tab algn="l" pos="0"/>
              </a:tabLst>
            </a:pPr>
            <a:r>
              <a:rPr b="1" lang="en-US" sz="1600" spc="-1" strike="noStrike">
                <a:solidFill>
                  <a:srgbClr val="374151"/>
                </a:solidFill>
                <a:latin typeface="Arial"/>
                <a:ea typeface="Arial"/>
              </a:rPr>
              <a:t>REDIS</a:t>
            </a:r>
            <a:endParaRPr b="0" lang="en-IN" sz="1600" spc="-1" strike="noStrike">
              <a:latin typeface="Arial"/>
            </a:endParaRPr>
          </a:p>
          <a:p>
            <a:pPr>
              <a:lnSpc>
                <a:spcPct val="100000"/>
              </a:lnSpc>
              <a:buNone/>
              <a:tabLst>
                <a:tab algn="l" pos="0"/>
              </a:tabLst>
            </a:pPr>
            <a:r>
              <a:rPr b="0" lang="en-US" sz="1600" spc="-1" strike="noStrike">
                <a:solidFill>
                  <a:srgbClr val="374151"/>
                </a:solidFill>
                <a:latin typeface="Arial"/>
                <a:ea typeface="Arial"/>
              </a:rPr>
              <a:t>Redis is an open-source, in-memory data structure store that is often used as a caching mechanism, message broker, and data store. It's known for its speed and versatility and is commonly used in various applications, including web development, real-time analytics, and more. </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Google Shape;100;p14" descr=""/>
          <p:cNvPicPr/>
          <p:nvPr/>
        </p:nvPicPr>
        <p:blipFill>
          <a:blip r:embed="rId1"/>
          <a:stretch/>
        </p:blipFill>
        <p:spPr>
          <a:xfrm>
            <a:off x="0" y="5564160"/>
            <a:ext cx="12191760" cy="1288800"/>
          </a:xfrm>
          <a:prstGeom prst="rect">
            <a:avLst/>
          </a:prstGeom>
          <a:ln w="0">
            <a:noFill/>
          </a:ln>
        </p:spPr>
      </p:pic>
      <p:sp>
        <p:nvSpPr>
          <p:cNvPr id="96" name="Google Shape;101;p14"/>
          <p:cNvSpPr/>
          <p:nvPr/>
        </p:nvSpPr>
        <p:spPr>
          <a:xfrm>
            <a:off x="0" y="0"/>
            <a:ext cx="12191760" cy="456840"/>
          </a:xfrm>
          <a:prstGeom prst="rect">
            <a:avLst/>
          </a:prstGeom>
          <a:noFill/>
          <a:ln w="0">
            <a:noFill/>
          </a:ln>
        </p:spPr>
        <p:style>
          <a:lnRef idx="0"/>
          <a:fillRef idx="0"/>
          <a:effectRef idx="0"/>
          <a:fontRef idx="minor"/>
        </p:style>
      </p:sp>
      <p:sp>
        <p:nvSpPr>
          <p:cNvPr id="97" name="Google Shape;102;p14"/>
          <p:cNvSpPr/>
          <p:nvPr/>
        </p:nvSpPr>
        <p:spPr>
          <a:xfrm>
            <a:off x="428760" y="5343480"/>
            <a:ext cx="10445400" cy="639360"/>
          </a:xfrm>
          <a:prstGeom prst="rect">
            <a:avLst/>
          </a:prstGeom>
          <a:noFill/>
          <a:ln w="0">
            <a:noFill/>
          </a:ln>
        </p:spPr>
        <p:style>
          <a:lnRef idx="0"/>
          <a:fillRef idx="0"/>
          <a:effectRef idx="0"/>
          <a:fontRef idx="minor"/>
        </p:style>
      </p:sp>
      <p:sp>
        <p:nvSpPr>
          <p:cNvPr id="98" name="Google Shape;103;p14"/>
          <p:cNvSpPr/>
          <p:nvPr/>
        </p:nvSpPr>
        <p:spPr>
          <a:xfrm>
            <a:off x="240120" y="668520"/>
            <a:ext cx="10445400" cy="5585040"/>
          </a:xfrm>
          <a:prstGeom prst="rect">
            <a:avLst/>
          </a:prstGeom>
          <a:noFill/>
          <a:ln w="0">
            <a:noFill/>
          </a:ln>
        </p:spPr>
        <p:style>
          <a:lnRef idx="0"/>
          <a:fillRef idx="0"/>
          <a:effectRef idx="0"/>
          <a:fontRef idx="minor"/>
        </p:style>
        <p:txBody>
          <a:bodyPr anchor="t">
            <a:normAutofit fontScale="68000"/>
          </a:bodyPr>
          <a:p>
            <a:pPr marL="274320" indent="-200160" algn="just">
              <a:lnSpc>
                <a:spcPct val="90000"/>
              </a:lnSpc>
              <a:buClr>
                <a:srgbClr val="a5a5a5"/>
              </a:buClr>
              <a:buSzPct val="41000"/>
              <a:buFont typeface="Noto Sans Symbols"/>
              <a:buChar char="⚫"/>
            </a:pPr>
            <a:r>
              <a:rPr b="0" lang="en-US" sz="2400" spc="-1" strike="noStrike">
                <a:solidFill>
                  <a:srgbClr val="000000"/>
                </a:solidFill>
                <a:latin typeface="Times New Roman"/>
                <a:ea typeface="Times New Roman"/>
              </a:rPr>
              <a:t>Problem statement</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Abstract</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Introduction</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Objective</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Need of project</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Aim of project</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Literature survey</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Hardware and software requirements</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System Architecture</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UML diagrams</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Technical Specifications</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Project plan</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Estimation</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Result</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Achievements</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300" spc="-1" strike="noStrike">
                <a:solidFill>
                  <a:srgbClr val="000000"/>
                </a:solidFill>
                <a:latin typeface="Times New Roman"/>
                <a:ea typeface="Times New Roman"/>
              </a:rPr>
              <a:t>Conference paper</a:t>
            </a:r>
            <a:endParaRPr b="0" lang="en-IN" sz="23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Conclusion</a:t>
            </a:r>
            <a:endParaRPr b="0" lang="en-IN" sz="2400" spc="-1" strike="noStrike">
              <a:latin typeface="Arial"/>
            </a:endParaRPr>
          </a:p>
          <a:p>
            <a:pPr marL="274320" indent="-200160" algn="just">
              <a:lnSpc>
                <a:spcPct val="90000"/>
              </a:lnSpc>
              <a:spcBef>
                <a:spcPts val="1001"/>
              </a:spcBef>
              <a:buClr>
                <a:srgbClr val="a5a5a5"/>
              </a:buClr>
              <a:buSzPct val="41000"/>
              <a:buFont typeface="Noto Sans Symbols"/>
              <a:buChar char="⚫"/>
            </a:pPr>
            <a:r>
              <a:rPr b="0" lang="en-US" sz="2400" spc="-1" strike="noStrike">
                <a:solidFill>
                  <a:srgbClr val="000000"/>
                </a:solidFill>
                <a:latin typeface="Times New Roman"/>
                <a:ea typeface="Times New Roman"/>
              </a:rPr>
              <a:t>References</a:t>
            </a:r>
            <a:endParaRPr b="0" lang="en-IN" sz="2400" spc="-1" strike="noStrike">
              <a:latin typeface="Arial"/>
            </a:endParaRPr>
          </a:p>
          <a:p>
            <a:pPr marL="274320" indent="-156240" algn="just">
              <a:lnSpc>
                <a:spcPct val="90000"/>
              </a:lnSpc>
              <a:spcBef>
                <a:spcPts val="1001"/>
              </a:spcBef>
              <a:buNone/>
              <a:tabLst>
                <a:tab algn="l" pos="0"/>
              </a:tabLst>
            </a:pPr>
            <a:endParaRPr b="0" lang="en-IN" sz="2400" spc="-1" strike="noStrike">
              <a:latin typeface="Arial"/>
            </a:endParaRPr>
          </a:p>
        </p:txBody>
      </p:sp>
      <p:sp>
        <p:nvSpPr>
          <p:cNvPr id="99" name="Google Shape;104;p14"/>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Contents</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Google Shape;220;p29"/>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9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3200" spc="-1" strike="noStrike">
                <a:solidFill>
                  <a:srgbClr val="000000"/>
                </a:solidFill>
                <a:latin typeface="Times New Roman"/>
                <a:ea typeface="Times New Roman"/>
              </a:rPr>
              <a:t>Project Plan</a:t>
            </a:r>
            <a:endParaRPr b="0" lang="en-IN" sz="3200" spc="-1" strike="noStrike">
              <a:latin typeface="Arial"/>
            </a:endParaRPr>
          </a:p>
        </p:txBody>
      </p:sp>
      <p:sp>
        <p:nvSpPr>
          <p:cNvPr id="157" name="Google Shape;221;p29"/>
          <p:cNvSpPr/>
          <p:nvPr/>
        </p:nvSpPr>
        <p:spPr>
          <a:xfrm>
            <a:off x="478080" y="848880"/>
            <a:ext cx="10620360" cy="216936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1" lang="en-US" sz="2000" spc="-1" strike="noStrike" u="sng">
                <a:solidFill>
                  <a:srgbClr val="000000"/>
                </a:solidFill>
                <a:uFillTx/>
                <a:latin typeface="Times New Roman"/>
                <a:ea typeface="Times New Roman"/>
              </a:rPr>
              <a:t>Modules:</a:t>
            </a:r>
            <a:endParaRPr b="0" lang="en-IN" sz="2000" spc="-1" strike="noStrike">
              <a:latin typeface="Arial"/>
            </a:endParaRPr>
          </a:p>
          <a:p>
            <a:pPr algn="just">
              <a:lnSpc>
                <a:spcPct val="150000"/>
              </a:lnSpc>
              <a:buNone/>
              <a:tabLst>
                <a:tab algn="l" pos="0"/>
              </a:tabLst>
            </a:pPr>
            <a:endParaRPr b="0" lang="en-IN" sz="1800" spc="-1" strike="noStrike">
              <a:latin typeface="Arial"/>
            </a:endParaRPr>
          </a:p>
          <a:p>
            <a:pPr marL="457200" indent="-343080" algn="just">
              <a:lnSpc>
                <a:spcPct val="150000"/>
              </a:lnSpc>
              <a:buClr>
                <a:srgbClr val="000000"/>
              </a:buClr>
              <a:buFont typeface="Arial"/>
              <a:buChar char="●"/>
              <a:tabLst>
                <a:tab algn="l" pos="0"/>
              </a:tabLst>
            </a:pPr>
            <a:r>
              <a:rPr b="0" lang="en-US" sz="1800" spc="-1" strike="noStrike">
                <a:solidFill>
                  <a:srgbClr val="000000"/>
                </a:solidFill>
                <a:latin typeface="Arial"/>
                <a:ea typeface="Arial"/>
              </a:rPr>
              <a:t>User Sign Up and Login Page</a:t>
            </a:r>
            <a:endParaRPr b="0" lang="en-IN" sz="1800" spc="-1" strike="noStrike">
              <a:latin typeface="Arial"/>
            </a:endParaRPr>
          </a:p>
          <a:p>
            <a:pPr marL="457200" indent="-343080" algn="just">
              <a:lnSpc>
                <a:spcPct val="150000"/>
              </a:lnSpc>
              <a:buClr>
                <a:srgbClr val="000000"/>
              </a:buClr>
              <a:buFont typeface="Arial"/>
              <a:buChar char="●"/>
              <a:tabLst>
                <a:tab algn="l" pos="0"/>
              </a:tabLst>
            </a:pPr>
            <a:r>
              <a:rPr b="0" lang="en-US" sz="1800" spc="-1" strike="noStrike">
                <a:solidFill>
                  <a:srgbClr val="000000"/>
                </a:solidFill>
                <a:latin typeface="Arial"/>
                <a:ea typeface="Arial"/>
              </a:rPr>
              <a:t>Backend and ML Model Building</a:t>
            </a:r>
            <a:endParaRPr b="0" lang="en-IN" sz="1800" spc="-1" strike="noStrike">
              <a:latin typeface="Arial"/>
            </a:endParaRPr>
          </a:p>
          <a:p>
            <a:pPr marL="457200" indent="-343080">
              <a:lnSpc>
                <a:spcPct val="100000"/>
              </a:lnSpc>
              <a:buClr>
                <a:srgbClr val="000000"/>
              </a:buClr>
              <a:buFont typeface="Times New Roman"/>
              <a:buChar char="●"/>
              <a:tabLst>
                <a:tab algn="l" pos="0"/>
              </a:tabLst>
            </a:pPr>
            <a:r>
              <a:rPr b="0" lang="en-US" sz="1800" spc="-1" strike="noStrike">
                <a:solidFill>
                  <a:srgbClr val="000000"/>
                </a:solidFill>
                <a:latin typeface="Times New Roman"/>
                <a:ea typeface="Times New Roman"/>
              </a:rPr>
              <a:t>Machine Learning Models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Google Shape;226;p30" descr=""/>
          <p:cNvPicPr/>
          <p:nvPr/>
        </p:nvPicPr>
        <p:blipFill>
          <a:blip r:embed="rId1"/>
          <a:stretch/>
        </p:blipFill>
        <p:spPr>
          <a:xfrm>
            <a:off x="1436040" y="599760"/>
            <a:ext cx="9180720" cy="5826240"/>
          </a:xfrm>
          <a:prstGeom prst="rect">
            <a:avLst/>
          </a:prstGeom>
          <a:ln w="0">
            <a:noFill/>
          </a:ln>
        </p:spPr>
      </p:pic>
      <p:sp>
        <p:nvSpPr>
          <p:cNvPr id="159" name="Google Shape;227;p30"/>
          <p:cNvSpPr/>
          <p:nvPr/>
        </p:nvSpPr>
        <p:spPr>
          <a:xfrm flipH="1">
            <a:off x="146520" y="1066680"/>
            <a:ext cx="1842120" cy="3654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800" spc="-1" strike="noStrike">
                <a:solidFill>
                  <a:srgbClr val="000000"/>
                </a:solidFill>
                <a:latin typeface="Arial"/>
                <a:ea typeface="Arial"/>
              </a:rPr>
              <a:t>Timeline Chart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Google Shape;232;p31"/>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2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4100" spc="-1" strike="noStrike">
                <a:solidFill>
                  <a:srgbClr val="000000"/>
                </a:solidFill>
                <a:latin typeface="Times New Roman"/>
                <a:ea typeface="Times New Roman"/>
              </a:rPr>
              <a:t>Estimation</a:t>
            </a:r>
            <a:endParaRPr b="0" lang="en-IN" sz="4100" spc="-1" strike="noStrike">
              <a:latin typeface="Arial"/>
            </a:endParaRPr>
          </a:p>
          <a:p>
            <a:pPr algn="ctr">
              <a:lnSpc>
                <a:spcPct val="90000"/>
              </a:lnSpc>
              <a:buNone/>
              <a:tabLst>
                <a:tab algn="l" pos="0"/>
              </a:tabLst>
            </a:pPr>
            <a:endParaRPr b="0" lang="en-IN" sz="3200" spc="-1" strike="noStrike">
              <a:latin typeface="Arial"/>
            </a:endParaRPr>
          </a:p>
        </p:txBody>
      </p:sp>
      <p:pic>
        <p:nvPicPr>
          <p:cNvPr id="161" name="Google Shape;233;p31" descr="C:\Users\kiran\Downloads\Waterfall-model.jpg"/>
          <p:cNvPicPr/>
          <p:nvPr/>
        </p:nvPicPr>
        <p:blipFill>
          <a:blip r:embed="rId1"/>
          <a:stretch/>
        </p:blipFill>
        <p:spPr>
          <a:xfrm>
            <a:off x="2737800" y="964080"/>
            <a:ext cx="6293160" cy="4557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Google Shape;238;p32"/>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2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4100" spc="-1" strike="noStrike">
                <a:solidFill>
                  <a:srgbClr val="000000"/>
                </a:solidFill>
                <a:latin typeface="Times New Roman"/>
                <a:ea typeface="Times New Roman"/>
              </a:rPr>
              <a:t>Achievements</a:t>
            </a:r>
            <a:endParaRPr b="0" lang="en-IN" sz="4100" spc="-1" strike="noStrike">
              <a:latin typeface="Arial"/>
            </a:endParaRPr>
          </a:p>
          <a:p>
            <a:pPr algn="ctr">
              <a:lnSpc>
                <a:spcPct val="90000"/>
              </a:lnSpc>
              <a:buNone/>
              <a:tabLst>
                <a:tab algn="l" pos="0"/>
              </a:tabLst>
            </a:pPr>
            <a:endParaRPr b="0" lang="en-IN" sz="3200" spc="-1" strike="noStrike">
              <a:latin typeface="Arial"/>
            </a:endParaRPr>
          </a:p>
        </p:txBody>
      </p:sp>
      <p:pic>
        <p:nvPicPr>
          <p:cNvPr id="163" name="Google Shape;239;p32" descr=""/>
          <p:cNvPicPr/>
          <p:nvPr/>
        </p:nvPicPr>
        <p:blipFill>
          <a:blip r:embed="rId1"/>
          <a:stretch/>
        </p:blipFill>
        <p:spPr>
          <a:xfrm>
            <a:off x="2157120" y="807120"/>
            <a:ext cx="6747120" cy="59130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Google Shape;245;p33"/>
          <p:cNvSpPr/>
          <p:nvPr/>
        </p:nvSpPr>
        <p:spPr>
          <a:xfrm>
            <a:off x="0" y="43920"/>
            <a:ext cx="184320" cy="369000"/>
          </a:xfrm>
          <a:prstGeom prst="rect">
            <a:avLst/>
          </a:prstGeom>
          <a:noFill/>
          <a:ln w="0">
            <a:noFill/>
          </a:ln>
        </p:spPr>
        <p:style>
          <a:lnRef idx="0"/>
          <a:fillRef idx="0"/>
          <a:effectRef idx="0"/>
          <a:fontRef idx="minor"/>
        </p:style>
      </p:sp>
      <p:pic>
        <p:nvPicPr>
          <p:cNvPr id="165" name="Google Shape;246;p33" descr=""/>
          <p:cNvPicPr/>
          <p:nvPr/>
        </p:nvPicPr>
        <p:blipFill>
          <a:blip r:embed="rId1"/>
          <a:stretch/>
        </p:blipFill>
        <p:spPr>
          <a:xfrm>
            <a:off x="0" y="5733360"/>
            <a:ext cx="12191760" cy="1288800"/>
          </a:xfrm>
          <a:prstGeom prst="rect">
            <a:avLst/>
          </a:prstGeom>
          <a:ln w="0">
            <a:noFill/>
          </a:ln>
        </p:spPr>
      </p:pic>
      <p:sp>
        <p:nvSpPr>
          <p:cNvPr id="166" name="Google Shape;247;p33"/>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167" name="Google Shape;248;p33"/>
          <p:cNvSpPr/>
          <p:nvPr/>
        </p:nvSpPr>
        <p:spPr>
          <a:xfrm>
            <a:off x="580680" y="1026720"/>
            <a:ext cx="10642320" cy="461628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1" lang="en-US" sz="2400" spc="-1" strike="noStrike">
                <a:solidFill>
                  <a:srgbClr val="000000"/>
                </a:solidFill>
                <a:latin typeface="Times New Roman"/>
                <a:ea typeface="Times New Roman"/>
              </a:rPr>
              <a:t>Module 1: User Authentication and Management</a:t>
            </a:r>
            <a:endParaRPr b="0" lang="en-IN" sz="24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1" lang="en-US" sz="2000" spc="-1" strike="noStrike" u="sng">
                <a:solidFill>
                  <a:srgbClr val="000000"/>
                </a:solidFill>
                <a:uFillTx/>
                <a:latin typeface="Times New Roman"/>
                <a:ea typeface="Times New Roman"/>
              </a:rPr>
              <a:t>Submodule1.1:     User Sign Up Page using HTML,CSS &amp; Javascript</a:t>
            </a:r>
            <a:endParaRPr b="0" lang="en-IN" sz="2000" spc="-1" strike="noStrike">
              <a:latin typeface="Arial"/>
            </a:endParaRPr>
          </a:p>
          <a:p>
            <a:pPr>
              <a:lnSpc>
                <a:spcPct val="100000"/>
              </a:lnSpc>
              <a:buNone/>
              <a:tabLst>
                <a:tab algn="l" pos="0"/>
              </a:tabLst>
            </a:pPr>
            <a:endParaRPr b="0" lang="en-IN" sz="1800" spc="-1" strike="noStrike">
              <a:latin typeface="Arial"/>
            </a:endParaRPr>
          </a:p>
          <a:p>
            <a:pPr marL="343080" indent="-343080">
              <a:lnSpc>
                <a:spcPct val="100000"/>
              </a:lnSpc>
              <a:buClr>
                <a:srgbClr val="000000"/>
              </a:buClr>
              <a:buFont typeface="Calibri"/>
              <a:buAutoNum type="arabicPeriod"/>
              <a:tabLst>
                <a:tab algn="l" pos="0"/>
              </a:tabLst>
            </a:pPr>
            <a:r>
              <a:rPr b="1" i="1" lang="en-US" sz="1800" spc="-1" strike="noStrike">
                <a:solidFill>
                  <a:srgbClr val="000000"/>
                </a:solidFill>
                <a:latin typeface="Times New Roman"/>
                <a:ea typeface="Times New Roman"/>
              </a:rPr>
              <a:t>Create a User Sign Up Page:</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Develop a web page using HTML,CSS and Javascript for user registration.</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Include input fields for first name,last name, email, password, and confirm password.</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Implement form validation to ensure proper input.</a:t>
            </a:r>
            <a:endParaRPr b="0" lang="en-IN" sz="1800" spc="-1" strike="noStrike">
              <a:latin typeface="Arial"/>
            </a:endParaRPr>
          </a:p>
          <a:p>
            <a:pPr marL="285840" indent="-171360">
              <a:lnSpc>
                <a:spcPct val="100000"/>
              </a:lnSpc>
              <a:buNone/>
              <a:tabLst>
                <a:tab algn="l" pos="0"/>
              </a:tabLst>
            </a:pPr>
            <a:endParaRPr b="0" lang="en-IN" sz="1800" spc="-1" strike="noStrike">
              <a:latin typeface="Arial"/>
            </a:endParaRPr>
          </a:p>
          <a:p>
            <a:pPr>
              <a:lnSpc>
                <a:spcPct val="100000"/>
              </a:lnSpc>
              <a:buNone/>
              <a:tabLst>
                <a:tab algn="l" pos="0"/>
              </a:tabLst>
            </a:pPr>
            <a:r>
              <a:rPr b="1" i="1" lang="en-US" sz="1800" spc="-1" strike="noStrike">
                <a:solidFill>
                  <a:srgbClr val="000000"/>
                </a:solidFill>
                <a:latin typeface="Times New Roman"/>
                <a:ea typeface="Times New Roman"/>
              </a:rPr>
              <a:t>2.  Handle User Registration:</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On form submission, validate the input data and perform necessary checks (e.g., unique email).</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If the input data is valid, send a request to the backend server to create a new user account.</a:t>
            </a:r>
            <a:endParaRPr b="0" lang="en-IN" sz="1800" spc="-1" strike="noStrike">
              <a:latin typeface="Arial"/>
            </a:endParaRPr>
          </a:p>
          <a:p>
            <a:pPr marL="285840" indent="-171360">
              <a:lnSpc>
                <a:spcPct val="100000"/>
              </a:lnSpc>
              <a:buNone/>
              <a:tabLst>
                <a:tab algn="l" pos="0"/>
              </a:tabLst>
            </a:pPr>
            <a:endParaRPr b="0" lang="en-IN" sz="1800" spc="-1" strike="noStrike">
              <a:latin typeface="Arial"/>
            </a:endParaRPr>
          </a:p>
          <a:p>
            <a:pPr>
              <a:lnSpc>
                <a:spcPct val="100000"/>
              </a:lnSpc>
              <a:buNone/>
              <a:tabLst>
                <a:tab algn="l" pos="0"/>
              </a:tabLst>
            </a:pPr>
            <a:r>
              <a:rPr b="1" i="1" lang="en-US" sz="1800" spc="-1" strike="noStrike">
                <a:solidFill>
                  <a:srgbClr val="000000"/>
                </a:solidFill>
                <a:latin typeface="Times New Roman"/>
                <a:ea typeface="Times New Roman"/>
              </a:rPr>
              <a:t>3   Display Success/Failure Messages:</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 </a:t>
            </a:r>
            <a:r>
              <a:rPr b="0" lang="en-US" sz="1800" spc="-1" strike="noStrike">
                <a:solidFill>
                  <a:srgbClr val="000000"/>
                </a:solidFill>
                <a:latin typeface="Times New Roman"/>
                <a:ea typeface="Times New Roman"/>
              </a:rPr>
              <a:t>Show a success message upon successful user registration.</a:t>
            </a:r>
            <a:endParaRPr b="0" lang="en-IN" sz="1800" spc="-1" strike="noStrike">
              <a:latin typeface="Arial"/>
            </a:endParaRPr>
          </a:p>
          <a:p>
            <a:pPr marL="2858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 </a:t>
            </a:r>
            <a:r>
              <a:rPr b="0" lang="en-US" sz="1800" spc="-1" strike="noStrike">
                <a:solidFill>
                  <a:srgbClr val="000000"/>
                </a:solidFill>
                <a:latin typeface="Times New Roman"/>
                <a:ea typeface="Times New Roman"/>
              </a:rPr>
              <a:t>Display appropriate error messages if any validation or server-side errors occur.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Google Shape;254;p34"/>
          <p:cNvSpPr/>
          <p:nvPr/>
        </p:nvSpPr>
        <p:spPr>
          <a:xfrm>
            <a:off x="0" y="43920"/>
            <a:ext cx="184320" cy="369000"/>
          </a:xfrm>
          <a:prstGeom prst="rect">
            <a:avLst/>
          </a:prstGeom>
          <a:noFill/>
          <a:ln w="0">
            <a:noFill/>
          </a:ln>
        </p:spPr>
        <p:style>
          <a:lnRef idx="0"/>
          <a:fillRef idx="0"/>
          <a:effectRef idx="0"/>
          <a:fontRef idx="minor"/>
        </p:style>
      </p:sp>
      <p:pic>
        <p:nvPicPr>
          <p:cNvPr id="169" name="Google Shape;255;p34" descr=""/>
          <p:cNvPicPr/>
          <p:nvPr/>
        </p:nvPicPr>
        <p:blipFill>
          <a:blip r:embed="rId1"/>
          <a:stretch/>
        </p:blipFill>
        <p:spPr>
          <a:xfrm>
            <a:off x="0" y="5733360"/>
            <a:ext cx="12191760" cy="1288800"/>
          </a:xfrm>
          <a:prstGeom prst="rect">
            <a:avLst/>
          </a:prstGeom>
          <a:ln w="0">
            <a:noFill/>
          </a:ln>
        </p:spPr>
      </p:pic>
      <p:sp>
        <p:nvSpPr>
          <p:cNvPr id="170" name="Google Shape;256;p34"/>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171" name="Google Shape;257;p34"/>
          <p:cNvSpPr/>
          <p:nvPr/>
        </p:nvSpPr>
        <p:spPr>
          <a:xfrm>
            <a:off x="580680" y="1026720"/>
            <a:ext cx="10642320" cy="369000"/>
          </a:xfrm>
          <a:prstGeom prst="rect">
            <a:avLst/>
          </a:prstGeom>
          <a:noFill/>
          <a:ln w="0">
            <a:noFill/>
          </a:ln>
        </p:spPr>
        <p:style>
          <a:lnRef idx="0"/>
          <a:fillRef idx="0"/>
          <a:effectRef idx="0"/>
          <a:fontRef idx="minor"/>
        </p:style>
      </p:sp>
      <p:sp>
        <p:nvSpPr>
          <p:cNvPr id="172" name="Google Shape;258;p34"/>
          <p:cNvSpPr/>
          <p:nvPr/>
        </p:nvSpPr>
        <p:spPr>
          <a:xfrm>
            <a:off x="580680" y="1211400"/>
            <a:ext cx="9167760" cy="36878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u="sng">
                <a:solidFill>
                  <a:srgbClr val="000000"/>
                </a:solidFill>
                <a:uFillTx/>
                <a:latin typeface="Times New Roman"/>
                <a:ea typeface="Times New Roman"/>
              </a:rPr>
              <a:t>Submodule 1.2: User Login Detail Page using HTML,CSS &amp; Javascript</a:t>
            </a:r>
            <a:endParaRPr b="0" lang="en-IN" sz="2000" spc="-1" strike="noStrike">
              <a:latin typeface="Arial"/>
            </a:endParaRPr>
          </a:p>
          <a:p>
            <a:pPr>
              <a:lnSpc>
                <a:spcPct val="100000"/>
              </a:lnSpc>
              <a:buNone/>
              <a:tabLst>
                <a:tab algn="l" pos="0"/>
              </a:tabLst>
            </a:pPr>
            <a:endParaRPr b="0" lang="en-IN" sz="1800" spc="-1" strike="noStrike">
              <a:latin typeface="Arial"/>
            </a:endParaRPr>
          </a:p>
          <a:p>
            <a:pPr indent="-114480">
              <a:lnSpc>
                <a:spcPct val="100000"/>
              </a:lnSpc>
              <a:buClr>
                <a:srgbClr val="000000"/>
              </a:buClr>
              <a:buFont typeface="Calibri"/>
              <a:buAutoNum type="arabicPeriod"/>
              <a:tabLst>
                <a:tab algn="l" pos="0"/>
              </a:tabLst>
            </a:pPr>
            <a:r>
              <a:rPr b="1" lang="en-US" sz="1800" spc="-1" strike="noStrike">
                <a:solidFill>
                  <a:srgbClr val="000000"/>
                </a:solidFill>
                <a:latin typeface="Times New Roman"/>
                <a:ea typeface="Times New Roman"/>
              </a:rPr>
              <a:t>Create a User Login Page:</a:t>
            </a:r>
            <a:endParaRPr b="0" lang="en-IN" sz="1800" spc="-1" strike="noStrike">
              <a:latin typeface="Arial"/>
            </a:endParaRPr>
          </a:p>
          <a:p>
            <a:pPr lvl="1" marL="7430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Develop a using HTML,CSS &amp; Javascript.</a:t>
            </a:r>
            <a:endParaRPr b="0" lang="en-IN" sz="1800" spc="-1" strike="noStrike">
              <a:latin typeface="Arial"/>
            </a:endParaRPr>
          </a:p>
          <a:p>
            <a:pPr lvl="1" marL="7430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Include input fields for email/username separate web page for user login  and password.</a:t>
            </a:r>
            <a:endParaRPr b="0" lang="en-IN" sz="1800" spc="-1" strike="noStrike">
              <a:latin typeface="Arial"/>
            </a:endParaRPr>
          </a:p>
          <a:p>
            <a:pPr marL="743040" indent="-171360">
              <a:lnSpc>
                <a:spcPct val="100000"/>
              </a:lnSpc>
              <a:buNone/>
              <a:tabLst>
                <a:tab algn="l" pos="0"/>
              </a:tabLst>
            </a:pPr>
            <a:endParaRPr b="0" lang="en-IN" sz="1800" spc="-1" strike="noStrike">
              <a:latin typeface="Arial"/>
            </a:endParaRPr>
          </a:p>
          <a:p>
            <a:pPr indent="-114480">
              <a:lnSpc>
                <a:spcPct val="100000"/>
              </a:lnSpc>
              <a:buClr>
                <a:srgbClr val="000000"/>
              </a:buClr>
              <a:buFont typeface="Calibri"/>
              <a:buAutoNum type="arabicPeriod"/>
              <a:tabLst>
                <a:tab algn="l" pos="0"/>
              </a:tabLst>
            </a:pPr>
            <a:r>
              <a:rPr b="1" lang="en-US" sz="1800" spc="-1" strike="noStrike">
                <a:solidFill>
                  <a:srgbClr val="000000"/>
                </a:solidFill>
                <a:latin typeface="Times New Roman"/>
                <a:ea typeface="Times New Roman"/>
              </a:rPr>
              <a:t>Handle User Login:</a:t>
            </a:r>
            <a:endParaRPr b="0" lang="en-IN" sz="1800" spc="-1" strike="noStrike">
              <a:latin typeface="Arial"/>
            </a:endParaRPr>
          </a:p>
          <a:p>
            <a:pPr lvl="1" marL="7430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Validate the login credentials and check against the backend server for authentication.</a:t>
            </a:r>
            <a:endParaRPr b="0" lang="en-IN" sz="1800" spc="-1" strike="noStrike">
              <a:latin typeface="Arial"/>
            </a:endParaRPr>
          </a:p>
          <a:p>
            <a:pPr lvl="1" marL="7430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Upon successful login, store the user's authentication token or session information.</a:t>
            </a:r>
            <a:endParaRPr b="0" lang="en-IN" sz="1800" spc="-1" strike="noStrike">
              <a:latin typeface="Arial"/>
            </a:endParaRPr>
          </a:p>
          <a:p>
            <a:pPr marL="743040" indent="-171360">
              <a:lnSpc>
                <a:spcPct val="100000"/>
              </a:lnSpc>
              <a:buNone/>
              <a:tabLst>
                <a:tab algn="l" pos="0"/>
              </a:tabLst>
            </a:pPr>
            <a:endParaRPr b="0" lang="en-IN" sz="1800" spc="-1" strike="noStrike">
              <a:latin typeface="Arial"/>
            </a:endParaRPr>
          </a:p>
          <a:p>
            <a:pPr indent="-114480">
              <a:lnSpc>
                <a:spcPct val="100000"/>
              </a:lnSpc>
              <a:buClr>
                <a:srgbClr val="000000"/>
              </a:buClr>
              <a:buFont typeface="Calibri"/>
              <a:buAutoNum type="arabicPeriod"/>
              <a:tabLst>
                <a:tab algn="l" pos="0"/>
              </a:tabLst>
            </a:pPr>
            <a:r>
              <a:rPr b="1" lang="en-US" sz="1800" spc="-1" strike="noStrike">
                <a:solidFill>
                  <a:srgbClr val="000000"/>
                </a:solidFill>
                <a:latin typeface="Times New Roman"/>
                <a:ea typeface="Times New Roman"/>
              </a:rPr>
              <a:t>Redirect to User Dashboard:</a:t>
            </a:r>
            <a:endParaRPr b="0" lang="en-IN" sz="1800" spc="-1" strike="noStrike">
              <a:latin typeface="Arial"/>
            </a:endParaRPr>
          </a:p>
          <a:p>
            <a:pPr lvl="1" marL="743040" indent="-285840">
              <a:lnSpc>
                <a:spcPct val="100000"/>
              </a:lnSpc>
              <a:buClr>
                <a:srgbClr val="000000"/>
              </a:buClr>
              <a:buFont typeface="Arial"/>
              <a:buChar char="•"/>
              <a:tabLst>
                <a:tab algn="l" pos="0"/>
              </a:tabLst>
            </a:pPr>
            <a:r>
              <a:rPr b="0" lang="en-US" sz="1800" spc="-1" strike="noStrike">
                <a:solidFill>
                  <a:srgbClr val="000000"/>
                </a:solidFill>
                <a:latin typeface="Times New Roman"/>
                <a:ea typeface="Times New Roman"/>
              </a:rPr>
              <a:t>After successful login, redirect the user to their dashboard or the main application page.</a:t>
            </a: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Google Shape;263;p35"/>
          <p:cNvSpPr/>
          <p:nvPr/>
        </p:nvSpPr>
        <p:spPr>
          <a:xfrm>
            <a:off x="0" y="0"/>
            <a:ext cx="12191760" cy="456840"/>
          </a:xfrm>
          <a:prstGeom prst="rect">
            <a:avLst/>
          </a:prstGeom>
          <a:noFill/>
          <a:ln w="0">
            <a:noFill/>
          </a:ln>
        </p:spPr>
        <p:style>
          <a:lnRef idx="0"/>
          <a:fillRef idx="0"/>
          <a:effectRef idx="0"/>
          <a:fontRef idx="minor"/>
        </p:style>
      </p:sp>
      <p:pic>
        <p:nvPicPr>
          <p:cNvPr id="174" name="Google Shape;264;p35" descr=""/>
          <p:cNvPicPr/>
          <p:nvPr/>
        </p:nvPicPr>
        <p:blipFill>
          <a:blip r:embed="rId1"/>
          <a:stretch/>
        </p:blipFill>
        <p:spPr>
          <a:xfrm>
            <a:off x="0" y="5564160"/>
            <a:ext cx="12191760" cy="1288800"/>
          </a:xfrm>
          <a:prstGeom prst="rect">
            <a:avLst/>
          </a:prstGeom>
          <a:ln w="0">
            <a:noFill/>
          </a:ln>
        </p:spPr>
      </p:pic>
      <p:sp>
        <p:nvSpPr>
          <p:cNvPr id="175" name="Google Shape;265;p35"/>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176" name="Google Shape;266;p35" descr=""/>
          <p:cNvPicPr/>
          <p:nvPr/>
        </p:nvPicPr>
        <p:blipFill>
          <a:blip r:embed="rId2"/>
          <a:stretch/>
        </p:blipFill>
        <p:spPr>
          <a:xfrm>
            <a:off x="1454400" y="1119240"/>
            <a:ext cx="9507240" cy="46191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Google Shape;271;p36"/>
          <p:cNvSpPr/>
          <p:nvPr/>
        </p:nvSpPr>
        <p:spPr>
          <a:xfrm>
            <a:off x="0" y="0"/>
            <a:ext cx="12191760" cy="456840"/>
          </a:xfrm>
          <a:prstGeom prst="rect">
            <a:avLst/>
          </a:prstGeom>
          <a:noFill/>
          <a:ln w="0">
            <a:noFill/>
          </a:ln>
        </p:spPr>
        <p:style>
          <a:lnRef idx="0"/>
          <a:fillRef idx="0"/>
          <a:effectRef idx="0"/>
          <a:fontRef idx="minor"/>
        </p:style>
      </p:sp>
      <p:pic>
        <p:nvPicPr>
          <p:cNvPr id="178" name="Google Shape;272;p36" descr=""/>
          <p:cNvPicPr/>
          <p:nvPr/>
        </p:nvPicPr>
        <p:blipFill>
          <a:blip r:embed="rId1"/>
          <a:stretch/>
        </p:blipFill>
        <p:spPr>
          <a:xfrm>
            <a:off x="0" y="5564160"/>
            <a:ext cx="12191760" cy="1288800"/>
          </a:xfrm>
          <a:prstGeom prst="rect">
            <a:avLst/>
          </a:prstGeom>
          <a:ln w="0">
            <a:noFill/>
          </a:ln>
        </p:spPr>
      </p:pic>
      <p:sp>
        <p:nvSpPr>
          <p:cNvPr id="179" name="Google Shape;273;p36"/>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180" name="Google Shape;274;p36" descr=""/>
          <p:cNvPicPr/>
          <p:nvPr/>
        </p:nvPicPr>
        <p:blipFill>
          <a:blip r:embed="rId2"/>
          <a:srcRect l="0" t="22866" r="0" b="22870"/>
          <a:stretch/>
        </p:blipFill>
        <p:spPr>
          <a:xfrm>
            <a:off x="1454400" y="1119240"/>
            <a:ext cx="9507240" cy="461916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Google Shape;279;p37"/>
          <p:cNvSpPr/>
          <p:nvPr/>
        </p:nvSpPr>
        <p:spPr>
          <a:xfrm>
            <a:off x="0" y="0"/>
            <a:ext cx="12191760" cy="456840"/>
          </a:xfrm>
          <a:prstGeom prst="rect">
            <a:avLst/>
          </a:prstGeom>
          <a:noFill/>
          <a:ln w="0">
            <a:noFill/>
          </a:ln>
        </p:spPr>
        <p:style>
          <a:lnRef idx="0"/>
          <a:fillRef idx="0"/>
          <a:effectRef idx="0"/>
          <a:fontRef idx="minor"/>
        </p:style>
      </p:sp>
      <p:pic>
        <p:nvPicPr>
          <p:cNvPr id="182" name="Google Shape;280;p37" descr=""/>
          <p:cNvPicPr/>
          <p:nvPr/>
        </p:nvPicPr>
        <p:blipFill>
          <a:blip r:embed="rId1"/>
          <a:stretch/>
        </p:blipFill>
        <p:spPr>
          <a:xfrm>
            <a:off x="0" y="5564160"/>
            <a:ext cx="12191760" cy="1288800"/>
          </a:xfrm>
          <a:prstGeom prst="rect">
            <a:avLst/>
          </a:prstGeom>
          <a:ln w="0">
            <a:noFill/>
          </a:ln>
        </p:spPr>
      </p:pic>
      <p:sp>
        <p:nvSpPr>
          <p:cNvPr id="183" name="Google Shape;281;p37"/>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184" name="Google Shape;282;p37" descr=""/>
          <p:cNvPicPr/>
          <p:nvPr/>
        </p:nvPicPr>
        <p:blipFill>
          <a:blip r:embed="rId2"/>
          <a:srcRect l="0" t="17251" r="0" b="17251"/>
          <a:stretch/>
        </p:blipFill>
        <p:spPr>
          <a:xfrm>
            <a:off x="1454400" y="1119240"/>
            <a:ext cx="9507240" cy="46191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Google Shape;287;p38"/>
          <p:cNvSpPr/>
          <p:nvPr/>
        </p:nvSpPr>
        <p:spPr>
          <a:xfrm>
            <a:off x="0" y="0"/>
            <a:ext cx="12191760" cy="456840"/>
          </a:xfrm>
          <a:prstGeom prst="rect">
            <a:avLst/>
          </a:prstGeom>
          <a:noFill/>
          <a:ln w="0">
            <a:noFill/>
          </a:ln>
        </p:spPr>
        <p:style>
          <a:lnRef idx="0"/>
          <a:fillRef idx="0"/>
          <a:effectRef idx="0"/>
          <a:fontRef idx="minor"/>
        </p:style>
      </p:sp>
      <p:pic>
        <p:nvPicPr>
          <p:cNvPr id="186" name="Google Shape;288;p38" descr=""/>
          <p:cNvPicPr/>
          <p:nvPr/>
        </p:nvPicPr>
        <p:blipFill>
          <a:blip r:embed="rId1"/>
          <a:stretch/>
        </p:blipFill>
        <p:spPr>
          <a:xfrm>
            <a:off x="0" y="5564160"/>
            <a:ext cx="12191760" cy="1288800"/>
          </a:xfrm>
          <a:prstGeom prst="rect">
            <a:avLst/>
          </a:prstGeom>
          <a:ln w="0">
            <a:noFill/>
          </a:ln>
        </p:spPr>
      </p:pic>
      <p:sp>
        <p:nvSpPr>
          <p:cNvPr id="187" name="Google Shape;289;p38"/>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188" name="Google Shape;290;p38" descr=""/>
          <p:cNvPicPr/>
          <p:nvPr/>
        </p:nvPicPr>
        <p:blipFill>
          <a:blip r:embed="rId2"/>
          <a:srcRect l="0" t="9932" r="0" b="9932"/>
          <a:stretch/>
        </p:blipFill>
        <p:spPr>
          <a:xfrm>
            <a:off x="530640" y="942840"/>
            <a:ext cx="10454040" cy="48700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Google Shape;109;p15"/>
          <p:cNvSpPr/>
          <p:nvPr/>
        </p:nvSpPr>
        <p:spPr>
          <a:xfrm>
            <a:off x="0" y="43920"/>
            <a:ext cx="184320" cy="369000"/>
          </a:xfrm>
          <a:prstGeom prst="rect">
            <a:avLst/>
          </a:prstGeom>
          <a:noFill/>
          <a:ln w="0">
            <a:noFill/>
          </a:ln>
        </p:spPr>
        <p:style>
          <a:lnRef idx="0"/>
          <a:fillRef idx="0"/>
          <a:effectRef idx="0"/>
          <a:fontRef idx="minor"/>
        </p:style>
      </p:sp>
      <p:pic>
        <p:nvPicPr>
          <p:cNvPr id="101" name="Google Shape;110;p15" descr=""/>
          <p:cNvPicPr/>
          <p:nvPr/>
        </p:nvPicPr>
        <p:blipFill>
          <a:blip r:embed="rId1"/>
          <a:stretch/>
        </p:blipFill>
        <p:spPr>
          <a:xfrm>
            <a:off x="0" y="5733360"/>
            <a:ext cx="12191760" cy="1288800"/>
          </a:xfrm>
          <a:prstGeom prst="rect">
            <a:avLst/>
          </a:prstGeom>
          <a:ln w="0">
            <a:noFill/>
          </a:ln>
        </p:spPr>
      </p:pic>
      <p:sp>
        <p:nvSpPr>
          <p:cNvPr id="102" name="Google Shape;111;p15"/>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45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5300" spc="-1" strike="noStrike">
                <a:solidFill>
                  <a:srgbClr val="000000"/>
                </a:solidFill>
                <a:latin typeface="Times New Roman"/>
                <a:ea typeface="Times New Roman"/>
              </a:rPr>
              <a:t>Problem Statement</a:t>
            </a:r>
            <a:endParaRPr b="0" lang="en-IN" sz="5300" spc="-1" strike="noStrike">
              <a:latin typeface="Arial"/>
            </a:endParaRPr>
          </a:p>
          <a:p>
            <a:pPr algn="ctr">
              <a:lnSpc>
                <a:spcPct val="90000"/>
              </a:lnSpc>
              <a:buNone/>
              <a:tabLst>
                <a:tab algn="l" pos="0"/>
              </a:tabLst>
            </a:pPr>
            <a:endParaRPr b="0" lang="en-IN" sz="3200" spc="-1" strike="noStrike">
              <a:latin typeface="Arial"/>
            </a:endParaRPr>
          </a:p>
        </p:txBody>
      </p:sp>
      <p:sp>
        <p:nvSpPr>
          <p:cNvPr id="103" name="Google Shape;112;p15"/>
          <p:cNvSpPr/>
          <p:nvPr/>
        </p:nvSpPr>
        <p:spPr>
          <a:xfrm>
            <a:off x="558720" y="1511280"/>
            <a:ext cx="10743840" cy="369000"/>
          </a:xfrm>
          <a:prstGeom prst="rect">
            <a:avLst/>
          </a:prstGeom>
          <a:noFill/>
          <a:ln w="0">
            <a:noFill/>
          </a:ln>
        </p:spPr>
        <p:style>
          <a:lnRef idx="0"/>
          <a:fillRef idx="0"/>
          <a:effectRef idx="0"/>
          <a:fontRef idx="minor"/>
        </p:style>
      </p:sp>
      <p:sp>
        <p:nvSpPr>
          <p:cNvPr id="104" name="Google Shape;113;p15"/>
          <p:cNvSpPr/>
          <p:nvPr/>
        </p:nvSpPr>
        <p:spPr>
          <a:xfrm>
            <a:off x="328680" y="1028520"/>
            <a:ext cx="11862720" cy="420588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Arial"/>
                <a:ea typeface="Arial"/>
              </a:rPr>
              <a:t>1. Stocks are Unpredictable: Stock prices go up and down all the time, and this unpredictability has made them more popular.</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2. Stock Market vs. Bank Loans: Companies like using the stock market to make money because it's faster and less paperwork compared to getting loans from banks.</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3. Stock Market is Hard to Understand:Even though we can explain it briefly, fully understanding and predicting it is tricky and takes a lot of effort.</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4. Many Factors Affect Stocks:Lots of things outside the market influence stock prices, which makes it tough to predict accurately. There's no one-size-fits-all prediction method.</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5. Accuracy Challenge in Predictions:The main problem is figuring out the right guesses in a market that's always changing. This means combining data, making smart predictions, and considering different factors to reduce risks and make more money over time.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Google Shape;295;p39"/>
          <p:cNvSpPr/>
          <p:nvPr/>
        </p:nvSpPr>
        <p:spPr>
          <a:xfrm>
            <a:off x="0" y="0"/>
            <a:ext cx="12191760" cy="456840"/>
          </a:xfrm>
          <a:prstGeom prst="rect">
            <a:avLst/>
          </a:prstGeom>
          <a:noFill/>
          <a:ln w="0">
            <a:noFill/>
          </a:ln>
        </p:spPr>
        <p:style>
          <a:lnRef idx="0"/>
          <a:fillRef idx="0"/>
          <a:effectRef idx="0"/>
          <a:fontRef idx="minor"/>
        </p:style>
      </p:sp>
      <p:pic>
        <p:nvPicPr>
          <p:cNvPr id="190" name="Google Shape;296;p39" descr=""/>
          <p:cNvPicPr/>
          <p:nvPr/>
        </p:nvPicPr>
        <p:blipFill>
          <a:blip r:embed="rId1"/>
          <a:stretch/>
        </p:blipFill>
        <p:spPr>
          <a:xfrm>
            <a:off x="0" y="5564160"/>
            <a:ext cx="12191760" cy="1288800"/>
          </a:xfrm>
          <a:prstGeom prst="rect">
            <a:avLst/>
          </a:prstGeom>
          <a:ln w="0">
            <a:noFill/>
          </a:ln>
        </p:spPr>
      </p:pic>
      <p:sp>
        <p:nvSpPr>
          <p:cNvPr id="191" name="Google Shape;297;p39"/>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192" name="Google Shape;298;p39" descr=""/>
          <p:cNvPicPr/>
          <p:nvPr/>
        </p:nvPicPr>
        <p:blipFill>
          <a:blip r:embed="rId2"/>
          <a:stretch/>
        </p:blipFill>
        <p:spPr>
          <a:xfrm>
            <a:off x="1227960" y="1119240"/>
            <a:ext cx="8708040" cy="48913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Google Shape;303;p40"/>
          <p:cNvSpPr/>
          <p:nvPr/>
        </p:nvSpPr>
        <p:spPr>
          <a:xfrm>
            <a:off x="0" y="0"/>
            <a:ext cx="12191760" cy="456840"/>
          </a:xfrm>
          <a:prstGeom prst="rect">
            <a:avLst/>
          </a:prstGeom>
          <a:noFill/>
          <a:ln w="0">
            <a:noFill/>
          </a:ln>
        </p:spPr>
        <p:style>
          <a:lnRef idx="0"/>
          <a:fillRef idx="0"/>
          <a:effectRef idx="0"/>
          <a:fontRef idx="minor"/>
        </p:style>
      </p:sp>
      <p:pic>
        <p:nvPicPr>
          <p:cNvPr id="194" name="Google Shape;304;p40" descr=""/>
          <p:cNvPicPr/>
          <p:nvPr/>
        </p:nvPicPr>
        <p:blipFill>
          <a:blip r:embed="rId1"/>
          <a:stretch/>
        </p:blipFill>
        <p:spPr>
          <a:xfrm>
            <a:off x="0" y="5564160"/>
            <a:ext cx="12191760" cy="1288800"/>
          </a:xfrm>
          <a:prstGeom prst="rect">
            <a:avLst/>
          </a:prstGeom>
          <a:ln w="0">
            <a:noFill/>
          </a:ln>
        </p:spPr>
      </p:pic>
      <p:sp>
        <p:nvSpPr>
          <p:cNvPr id="195" name="Google Shape;305;p4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196" name="Google Shape;306;p40" descr=""/>
          <p:cNvPicPr/>
          <p:nvPr/>
        </p:nvPicPr>
        <p:blipFill>
          <a:blip r:embed="rId2"/>
          <a:srcRect l="0" t="10220" r="0" b="10212"/>
          <a:stretch/>
        </p:blipFill>
        <p:spPr>
          <a:xfrm>
            <a:off x="530640" y="942840"/>
            <a:ext cx="10454040" cy="487008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Google Shape;388;p50"/>
          <p:cNvSpPr/>
          <p:nvPr/>
        </p:nvSpPr>
        <p:spPr>
          <a:xfrm>
            <a:off x="0" y="43920"/>
            <a:ext cx="184320" cy="369000"/>
          </a:xfrm>
          <a:prstGeom prst="rect">
            <a:avLst/>
          </a:prstGeom>
          <a:noFill/>
          <a:ln w="0">
            <a:noFill/>
          </a:ln>
        </p:spPr>
        <p:style>
          <a:lnRef idx="0"/>
          <a:fillRef idx="0"/>
          <a:effectRef idx="0"/>
          <a:fontRef idx="minor"/>
        </p:style>
      </p:sp>
      <p:pic>
        <p:nvPicPr>
          <p:cNvPr id="198" name="Google Shape;389;p50" descr=""/>
          <p:cNvPicPr/>
          <p:nvPr/>
        </p:nvPicPr>
        <p:blipFill>
          <a:blip r:embed="rId1"/>
          <a:stretch/>
        </p:blipFill>
        <p:spPr>
          <a:xfrm>
            <a:off x="0" y="5733360"/>
            <a:ext cx="12191760" cy="1288800"/>
          </a:xfrm>
          <a:prstGeom prst="rect">
            <a:avLst/>
          </a:prstGeom>
          <a:ln w="0">
            <a:noFill/>
          </a:ln>
        </p:spPr>
      </p:pic>
      <p:sp>
        <p:nvSpPr>
          <p:cNvPr id="199" name="Google Shape;390;p5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00" name="Google Shape;391;p50"/>
          <p:cNvSpPr/>
          <p:nvPr/>
        </p:nvSpPr>
        <p:spPr>
          <a:xfrm>
            <a:off x="580680" y="1026720"/>
            <a:ext cx="10642320" cy="369000"/>
          </a:xfrm>
          <a:prstGeom prst="rect">
            <a:avLst/>
          </a:prstGeom>
          <a:noFill/>
          <a:ln w="0">
            <a:noFill/>
          </a:ln>
        </p:spPr>
        <p:style>
          <a:lnRef idx="0"/>
          <a:fillRef idx="0"/>
          <a:effectRef idx="0"/>
          <a:fontRef idx="minor"/>
        </p:style>
      </p:sp>
      <p:sp>
        <p:nvSpPr>
          <p:cNvPr id="201" name="Google Shape;392;p50"/>
          <p:cNvSpPr/>
          <p:nvPr/>
        </p:nvSpPr>
        <p:spPr>
          <a:xfrm>
            <a:off x="435600" y="1026720"/>
            <a:ext cx="10932120" cy="26514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400" spc="-1" strike="noStrike">
                <a:solidFill>
                  <a:srgbClr val="000000"/>
                </a:solidFill>
                <a:latin typeface="Arial"/>
                <a:ea typeface="Arial"/>
              </a:rPr>
              <a:t>Module 2  : Backend Connectivity with Django</a:t>
            </a:r>
            <a:endParaRPr b="0" lang="en-IN" sz="2400" spc="-1" strike="noStrike">
              <a:latin typeface="Arial"/>
            </a:endParaRPr>
          </a:p>
          <a:p>
            <a:pPr>
              <a:lnSpc>
                <a:spcPct val="100000"/>
              </a:lnSpc>
              <a:buNone/>
              <a:tabLst>
                <a:tab algn="l" pos="0"/>
              </a:tabLst>
            </a:pPr>
            <a:endParaRPr b="0" lang="en-IN" sz="2400" spc="-1" strike="noStrike">
              <a:latin typeface="Arial"/>
            </a:endParaRPr>
          </a:p>
          <a:p>
            <a:pPr>
              <a:lnSpc>
                <a:spcPct val="100000"/>
              </a:lnSpc>
              <a:buNone/>
              <a:tabLst>
                <a:tab algn="l" pos="0"/>
              </a:tabLst>
            </a:pPr>
            <a:endParaRPr b="0" lang="en-IN" sz="2400" spc="-1" strike="noStrike">
              <a:latin typeface="Arial"/>
            </a:endParaRPr>
          </a:p>
          <a:p>
            <a:pPr>
              <a:lnSpc>
                <a:spcPct val="100000"/>
              </a:lnSpc>
              <a:buNone/>
              <a:tabLst>
                <a:tab algn="l" pos="0"/>
              </a:tabLst>
            </a:pPr>
            <a:endParaRPr b="0" lang="en-IN" sz="2400" spc="-1" strike="noStrike">
              <a:latin typeface="Arial"/>
            </a:endParaRPr>
          </a:p>
          <a:p>
            <a:pPr>
              <a:lnSpc>
                <a:spcPct val="100000"/>
              </a:lnSpc>
              <a:buNone/>
              <a:tabLst>
                <a:tab algn="l" pos="0"/>
              </a:tabLst>
            </a:pPr>
            <a:endParaRPr b="0" lang="en-IN" sz="2400" spc="-1" strike="noStrike">
              <a:latin typeface="Arial"/>
            </a:endParaRPr>
          </a:p>
          <a:p>
            <a:pPr>
              <a:lnSpc>
                <a:spcPct val="100000"/>
              </a:lnSpc>
              <a:buNone/>
              <a:tabLst>
                <a:tab algn="l" pos="0"/>
              </a:tabLst>
            </a:pPr>
            <a:endParaRPr b="0" lang="en-IN" sz="2400" spc="-1" strike="noStrike">
              <a:latin typeface="Arial"/>
            </a:endParaRPr>
          </a:p>
          <a:p>
            <a:pPr>
              <a:lnSpc>
                <a:spcPct val="100000"/>
              </a:lnSpc>
              <a:buNone/>
              <a:tabLst>
                <a:tab algn="l" pos="0"/>
              </a:tabLst>
            </a:pPr>
            <a:endParaRPr b="0" lang="en-IN" sz="2400" spc="-1" strike="noStrike">
              <a:latin typeface="Arial"/>
            </a:endParaRPr>
          </a:p>
        </p:txBody>
      </p:sp>
      <p:sp>
        <p:nvSpPr>
          <p:cNvPr id="202" name="Google Shape;393;p50"/>
          <p:cNvSpPr/>
          <p:nvPr/>
        </p:nvSpPr>
        <p:spPr>
          <a:xfrm>
            <a:off x="602640" y="2097720"/>
            <a:ext cx="6145200" cy="9140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800" spc="-1" strike="noStrike" u="sng">
                <a:solidFill>
                  <a:srgbClr val="000000"/>
                </a:solidFill>
                <a:uFillTx/>
                <a:latin typeface="Arial"/>
                <a:ea typeface="Arial"/>
              </a:rPr>
              <a:t>Submodule 2.1 : Django</a:t>
            </a:r>
            <a:endParaRPr b="0" lang="en-IN" sz="1800" spc="-1" strike="noStrike">
              <a:latin typeface="Arial"/>
            </a:endParaRPr>
          </a:p>
          <a:p>
            <a:pPr>
              <a:lnSpc>
                <a:spcPct val="100000"/>
              </a:lnSpc>
              <a:buNone/>
              <a:tabLst>
                <a:tab algn="l" pos="0"/>
              </a:tabLst>
            </a:pPr>
            <a:r>
              <a:rPr b="1" lang="en-US" sz="1800" spc="-1" strike="noStrike" u="sng">
                <a:solidFill>
                  <a:srgbClr val="000000"/>
                </a:solidFill>
                <a:uFillTx/>
                <a:latin typeface="Arial"/>
                <a:ea typeface="Arial"/>
              </a:rPr>
              <a:t> </a:t>
            </a:r>
            <a:endParaRPr b="0" lang="en-IN" sz="1800" spc="-1" strike="noStrike">
              <a:latin typeface="Arial"/>
            </a:endParaRPr>
          </a:p>
          <a:p>
            <a:pPr>
              <a:lnSpc>
                <a:spcPct val="100000"/>
              </a:lnSpc>
              <a:buNone/>
              <a:tabLst>
                <a:tab algn="l" pos="0"/>
              </a:tabLst>
            </a:pPr>
            <a:r>
              <a:rPr b="1" lang="en-US" sz="1800" spc="-1" strike="noStrike" u="sng">
                <a:solidFill>
                  <a:srgbClr val="000000"/>
                </a:solidFill>
                <a:uFillTx/>
                <a:latin typeface="Arial"/>
                <a:ea typeface="Arial"/>
              </a:rPr>
              <a:t>  </a:t>
            </a:r>
            <a:endParaRPr b="0" lang="en-IN" sz="1800" spc="-1" strike="noStrike">
              <a:latin typeface="Arial"/>
            </a:endParaRPr>
          </a:p>
        </p:txBody>
      </p:sp>
      <p:sp>
        <p:nvSpPr>
          <p:cNvPr id="203" name="Google Shape;394;p50"/>
          <p:cNvSpPr/>
          <p:nvPr/>
        </p:nvSpPr>
        <p:spPr>
          <a:xfrm>
            <a:off x="3100680" y="4130640"/>
            <a:ext cx="724680" cy="369000"/>
          </a:xfrm>
          <a:prstGeom prst="rect">
            <a:avLst/>
          </a:prstGeom>
          <a:noFill/>
          <a:ln w="0">
            <a:noFill/>
          </a:ln>
        </p:spPr>
        <p:style>
          <a:lnRef idx="0"/>
          <a:fillRef idx="0"/>
          <a:effectRef idx="0"/>
          <a:fontRef idx="minor"/>
        </p:style>
      </p:sp>
      <p:sp>
        <p:nvSpPr>
          <p:cNvPr id="204" name="Google Shape;395;p50"/>
          <p:cNvSpPr/>
          <p:nvPr/>
        </p:nvSpPr>
        <p:spPr>
          <a:xfrm>
            <a:off x="722880" y="2868480"/>
            <a:ext cx="11253240" cy="2893320"/>
          </a:xfrm>
          <a:prstGeom prst="rect">
            <a:avLst/>
          </a:prstGeom>
          <a:solidFill>
            <a:schemeClr val="lt1"/>
          </a:solidFill>
          <a:ln w="12700">
            <a:solidFill>
              <a:srgbClr val="ffffff"/>
            </a:solidFill>
            <a:miter/>
          </a:ln>
        </p:spPr>
        <p:style>
          <a:lnRef idx="0"/>
          <a:fillRef idx="0"/>
          <a:effectRef idx="0"/>
          <a:fontRef idx="minor"/>
        </p:style>
        <p:txBody>
          <a:bodyPr lIns="0" rIns="0" tIns="198360" bIns="198360" anchor="ctr">
            <a:noAutofit/>
          </a:bodyPr>
          <a:p>
            <a:pPr>
              <a:lnSpc>
                <a:spcPct val="100000"/>
              </a:lnSpc>
              <a:buNone/>
              <a:tabLst>
                <a:tab algn="l" pos="0"/>
              </a:tabLst>
            </a:pPr>
            <a:r>
              <a:rPr b="0" lang="en-US" sz="1800" spc="-1" strike="noStrike">
                <a:solidFill>
                  <a:srgbClr val="000000"/>
                </a:solidFill>
                <a:latin typeface="Times New Roman"/>
                <a:ea typeface="Times New Roman"/>
              </a:rPr>
              <a:t>1.  </a:t>
            </a:r>
            <a:r>
              <a:rPr b="0" lang="en-US" sz="1800" spc="-1" strike="noStrike">
                <a:solidFill>
                  <a:srgbClr val="000000"/>
                </a:solidFill>
                <a:latin typeface="Arial"/>
                <a:ea typeface="Arial"/>
              </a:rPr>
              <a:t>Setup Django with Redis: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Install Redis on your server or local machine.</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Create a new Django project or use an existing one</a:t>
            </a:r>
            <a:endParaRPr b="0" lang="en-IN" sz="1800" spc="-1" strike="noStrike">
              <a:latin typeface="Arial"/>
            </a:endParaRPr>
          </a:p>
          <a:p>
            <a:pPr>
              <a:lnSpc>
                <a:spcPct val="100000"/>
              </a:lnSpc>
              <a:buNone/>
              <a:tabLst>
                <a:tab algn="l" pos="0"/>
              </a:tabLst>
            </a:pP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indent="-114480">
              <a:lnSpc>
                <a:spcPct val="100000"/>
              </a:lnSpc>
              <a:buClr>
                <a:srgbClr val="000000"/>
              </a:buClr>
              <a:buFont typeface="Times New Roman"/>
              <a:buAutoNum type="arabicPeriod" startAt="2"/>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Connect to Redis from Python:</a:t>
            </a:r>
            <a:r>
              <a:rPr b="1" lang="en-US" sz="1800" spc="-1" strike="noStrike">
                <a:solidFill>
                  <a:srgbClr val="000000"/>
                </a:solidFill>
                <a:latin typeface="Times New Roman"/>
                <a:ea typeface="Times New Roman"/>
              </a:rPr>
              <a:t>:</a:t>
            </a:r>
            <a:endParaRPr b="0" lang="en-IN" sz="1800" spc="-1" strike="noStrike">
              <a:latin typeface="Arial"/>
            </a:endParaRPr>
          </a:p>
          <a:p>
            <a:pPr>
              <a:lnSpc>
                <a:spcPct val="100000"/>
              </a:lnSpc>
              <a:buNone/>
              <a:tabLst>
                <a:tab algn="l" pos="0"/>
              </a:tabLst>
            </a:pPr>
            <a:endParaRPr b="0" lang="en-IN" sz="12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Using Python connect to Redis using the redis-py library. Install it using pip.</a:t>
            </a:r>
            <a:endParaRPr b="0" lang="en-IN" sz="1800" spc="-1" strike="noStrike">
              <a:latin typeface="Arial"/>
            </a:endParaRPr>
          </a:p>
          <a:p>
            <a:pPr marL="914400">
              <a:lnSpc>
                <a:spcPct val="100000"/>
              </a:lnSpc>
              <a:buNone/>
              <a:tabLst>
                <a:tab algn="l" pos="0"/>
              </a:tabLst>
            </a:pP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Google Shape;401;p51"/>
          <p:cNvSpPr/>
          <p:nvPr/>
        </p:nvSpPr>
        <p:spPr>
          <a:xfrm>
            <a:off x="0" y="43920"/>
            <a:ext cx="184320" cy="369000"/>
          </a:xfrm>
          <a:prstGeom prst="rect">
            <a:avLst/>
          </a:prstGeom>
          <a:noFill/>
          <a:ln w="0">
            <a:noFill/>
          </a:ln>
        </p:spPr>
        <p:style>
          <a:lnRef idx="0"/>
          <a:fillRef idx="0"/>
          <a:effectRef idx="0"/>
          <a:fontRef idx="minor"/>
        </p:style>
      </p:sp>
      <p:pic>
        <p:nvPicPr>
          <p:cNvPr id="206" name="Google Shape;402;p51" descr=""/>
          <p:cNvPicPr/>
          <p:nvPr/>
        </p:nvPicPr>
        <p:blipFill>
          <a:blip r:embed="rId1"/>
          <a:stretch/>
        </p:blipFill>
        <p:spPr>
          <a:xfrm>
            <a:off x="0" y="5733360"/>
            <a:ext cx="12191760" cy="1288800"/>
          </a:xfrm>
          <a:prstGeom prst="rect">
            <a:avLst/>
          </a:prstGeom>
          <a:ln w="0">
            <a:noFill/>
          </a:ln>
        </p:spPr>
      </p:pic>
      <p:sp>
        <p:nvSpPr>
          <p:cNvPr id="207" name="Google Shape;403;p51"/>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08" name="Google Shape;404;p51"/>
          <p:cNvSpPr/>
          <p:nvPr/>
        </p:nvSpPr>
        <p:spPr>
          <a:xfrm>
            <a:off x="3100680" y="4130640"/>
            <a:ext cx="724680" cy="369000"/>
          </a:xfrm>
          <a:prstGeom prst="rect">
            <a:avLst/>
          </a:prstGeom>
          <a:noFill/>
          <a:ln w="0">
            <a:noFill/>
          </a:ln>
        </p:spPr>
        <p:style>
          <a:lnRef idx="0"/>
          <a:fillRef idx="0"/>
          <a:effectRef idx="0"/>
          <a:fontRef idx="minor"/>
        </p:style>
      </p:sp>
      <p:sp>
        <p:nvSpPr>
          <p:cNvPr id="209" name="Google Shape;405;p51"/>
          <p:cNvSpPr/>
          <p:nvPr/>
        </p:nvSpPr>
        <p:spPr>
          <a:xfrm>
            <a:off x="410040" y="1114200"/>
            <a:ext cx="11525040" cy="585180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000000"/>
                </a:solidFill>
                <a:latin typeface="Times New Roman"/>
                <a:ea typeface="Times New Roman"/>
              </a:rPr>
              <a:t>These APIs likely provide various data related to the capital market, including price and volume data, equity lists, index data, and more. You would need to refer to the documentation of the nselib library for detailed information on how to use these APIs and what data they provide.</a:t>
            </a:r>
            <a:endParaRPr b="0" lang="en-IN" sz="1800" spc="-1" strike="noStrike">
              <a:latin typeface="Arial"/>
            </a:endParaRPr>
          </a:p>
          <a:p>
            <a:pPr>
              <a:lnSpc>
                <a:spcPct val="100000"/>
              </a:lnSpc>
              <a:buNone/>
              <a:tabLst>
                <a:tab algn="l" pos="0"/>
              </a:tabLst>
            </a:pPr>
            <a:br>
              <a:rPr sz="1800"/>
            </a:br>
            <a:r>
              <a:rPr b="1" lang="en-US" sz="1800" spc="-1" strike="noStrike">
                <a:solidFill>
                  <a:srgbClr val="000000"/>
                </a:solidFill>
                <a:latin typeface="Times New Roman"/>
                <a:ea typeface="Times New Roman"/>
              </a:rPr>
              <a:t>1. capital_market.price_volume_and_deliverable_position_data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2. capital_market.price_volume_data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3. capital_market.deliverable_position_data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4. capital_market.bulk_deal_data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5. capital_market.block_deals_data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6. capital_market.short_selling_data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7. capital_market.bhav_copy_with_delivery</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8. capital_market.bhav_copy_equities</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9. capital_market.equity_list</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10. capital_market.fno_equity_list</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11. capital_market.nifty50_equity_list</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12. capital_market.india_vix_data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13. capital_market.index_data</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14. capital_market.market_watch_all_indices</a:t>
            </a:r>
            <a:endParaRPr b="0" lang="en-IN" sz="1800" spc="-1" strike="noStrike">
              <a:latin typeface="Arial"/>
            </a:endParaRPr>
          </a:p>
          <a:p>
            <a:pPr>
              <a:lnSpc>
                <a:spcPct val="100000"/>
              </a:lnSpc>
              <a:buNone/>
              <a:tabLst>
                <a:tab algn="l" pos="0"/>
              </a:tabLst>
            </a:pPr>
            <a:r>
              <a:rPr b="1" lang="en-US" sz="1800" spc="-1" strike="noStrike">
                <a:solidFill>
                  <a:srgbClr val="000000"/>
                </a:solidFill>
                <a:latin typeface="Times New Roman"/>
                <a:ea typeface="Times New Roman"/>
              </a:rPr>
              <a:t>15. capital_market.fii_dii_trading_activity</a:t>
            </a: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Google Shape;457;p58"/>
          <p:cNvSpPr/>
          <p:nvPr/>
        </p:nvSpPr>
        <p:spPr>
          <a:xfrm>
            <a:off x="0" y="43920"/>
            <a:ext cx="184320" cy="369000"/>
          </a:xfrm>
          <a:prstGeom prst="rect">
            <a:avLst/>
          </a:prstGeom>
          <a:noFill/>
          <a:ln w="0">
            <a:noFill/>
          </a:ln>
        </p:spPr>
        <p:style>
          <a:lnRef idx="0"/>
          <a:fillRef idx="0"/>
          <a:effectRef idx="0"/>
          <a:fontRef idx="minor"/>
        </p:style>
      </p:sp>
      <p:pic>
        <p:nvPicPr>
          <p:cNvPr id="211" name="Google Shape;458;p58" descr=""/>
          <p:cNvPicPr/>
          <p:nvPr/>
        </p:nvPicPr>
        <p:blipFill>
          <a:blip r:embed="rId1"/>
          <a:stretch/>
        </p:blipFill>
        <p:spPr>
          <a:xfrm>
            <a:off x="0" y="5733360"/>
            <a:ext cx="12191760" cy="1288800"/>
          </a:xfrm>
          <a:prstGeom prst="rect">
            <a:avLst/>
          </a:prstGeom>
          <a:ln w="0">
            <a:noFill/>
          </a:ln>
        </p:spPr>
      </p:pic>
      <p:sp>
        <p:nvSpPr>
          <p:cNvPr id="212" name="Google Shape;459;p58"/>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13" name="Google Shape;460;p58"/>
          <p:cNvSpPr/>
          <p:nvPr/>
        </p:nvSpPr>
        <p:spPr>
          <a:xfrm>
            <a:off x="3100680" y="4130640"/>
            <a:ext cx="724680" cy="369000"/>
          </a:xfrm>
          <a:prstGeom prst="rect">
            <a:avLst/>
          </a:prstGeom>
          <a:noFill/>
          <a:ln w="0">
            <a:noFill/>
          </a:ln>
        </p:spPr>
        <p:style>
          <a:lnRef idx="0"/>
          <a:fillRef idx="0"/>
          <a:effectRef idx="0"/>
          <a:fontRef idx="minor"/>
        </p:style>
      </p:sp>
      <p:sp>
        <p:nvSpPr>
          <p:cNvPr id="214" name="Google Shape;461;p58"/>
          <p:cNvSpPr/>
          <p:nvPr/>
        </p:nvSpPr>
        <p:spPr>
          <a:xfrm>
            <a:off x="562680" y="890280"/>
            <a:ext cx="11192040" cy="539496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u="sng">
                <a:solidFill>
                  <a:srgbClr val="000000"/>
                </a:solidFill>
                <a:uFillTx/>
                <a:latin typeface="Times New Roman"/>
                <a:ea typeface="Times New Roman"/>
              </a:rPr>
              <a:t>Submodule 2.2:  Dashboard For Stock Prediction:</a:t>
            </a:r>
            <a:endParaRPr b="0" lang="en-IN" sz="2000" spc="-1" strike="noStrike">
              <a:latin typeface="Arial"/>
            </a:endParaRPr>
          </a:p>
          <a:p>
            <a:pPr>
              <a:lnSpc>
                <a:spcPct val="100000"/>
              </a:lnSpc>
              <a:buNone/>
              <a:tabLst>
                <a:tab algn="l" pos="0"/>
              </a:tabLst>
            </a:pP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Design an interactive dashboard for users to make stock predictions.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Display real-time stock market data and relevant statistics.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Implement user-friendly data visualization tools (e.g., charts, graphs).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Integrate a machine learning model for stock price predictions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Allow users to input stock symbols or select from a list.</a:t>
            </a:r>
            <a:endParaRPr b="0" lang="en-IN" sz="1800" spc="-1" strike="noStrike">
              <a:latin typeface="Arial"/>
            </a:endParaRPr>
          </a:p>
          <a:p>
            <a:pPr marL="743040" indent="-171360">
              <a:lnSpc>
                <a:spcPct val="100000"/>
              </a:lnSpc>
              <a:buNone/>
              <a:tabLst>
                <a:tab algn="l" pos="0"/>
              </a:tabLst>
            </a:pPr>
            <a:endParaRPr b="0" lang="en-IN" sz="1800" spc="-1" strike="noStrike">
              <a:latin typeface="Arial"/>
            </a:endParaRPr>
          </a:p>
          <a:p>
            <a:pPr marL="743040" indent="-171360">
              <a:lnSpc>
                <a:spcPct val="100000"/>
              </a:lnSpc>
              <a:buNone/>
              <a:tabLst>
                <a:tab algn="l" pos="0"/>
              </a:tabLst>
            </a:pPr>
            <a:endParaRPr b="0" lang="en-IN" sz="1800" spc="-1" strike="noStrike">
              <a:latin typeface="Arial"/>
            </a:endParaRPr>
          </a:p>
          <a:p>
            <a:pPr>
              <a:lnSpc>
                <a:spcPct val="100000"/>
              </a:lnSpc>
              <a:buNone/>
              <a:tabLst>
                <a:tab algn="l" pos="0"/>
              </a:tabLst>
            </a:pPr>
            <a:r>
              <a:rPr b="1" lang="en-US" sz="2000" spc="-1" strike="noStrike" u="sng">
                <a:solidFill>
                  <a:srgbClr val="000000"/>
                </a:solidFill>
                <a:uFillTx/>
                <a:latin typeface="Times New Roman"/>
                <a:ea typeface="Times New Roman"/>
              </a:rPr>
              <a:t>Submodule 2.3  </a:t>
            </a:r>
            <a:r>
              <a:rPr b="1" lang="en-US" sz="2000" spc="-1" strike="noStrike" u="sng">
                <a:solidFill>
                  <a:srgbClr val="000000"/>
                </a:solidFill>
                <a:uFillTx/>
                <a:latin typeface="Arial"/>
                <a:ea typeface="Arial"/>
              </a:rPr>
              <a:t>Machine Learning Model Integration</a:t>
            </a:r>
            <a:r>
              <a:rPr b="1" lang="en-US" sz="2000" spc="-1" strike="noStrike" u="sng">
                <a:solidFill>
                  <a:srgbClr val="000000"/>
                </a:solidFill>
                <a:uFillTx/>
                <a:latin typeface="Times New Roman"/>
                <a:ea typeface="Times New Roman"/>
              </a:rPr>
              <a:t>:</a:t>
            </a:r>
            <a:endParaRPr b="0" lang="en-IN" sz="2000" spc="-1" strike="noStrike">
              <a:latin typeface="Arial"/>
            </a:endParaRPr>
          </a:p>
          <a:p>
            <a:pPr>
              <a:lnSpc>
                <a:spcPct val="100000"/>
              </a:lnSpc>
              <a:buNone/>
              <a:tabLst>
                <a:tab algn="l" pos="0"/>
              </a:tabLst>
            </a:pPr>
            <a:endParaRPr b="0" lang="en-IN" sz="20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Train a machine learning model (e.g., LSTM, Random Forest) using historical stock data.</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Integrate the trained model into the dashboard for making predictions.</a:t>
            </a:r>
            <a:endParaRPr b="0" lang="en-IN" sz="1800" spc="-1" strike="noStrike">
              <a:latin typeface="Arial"/>
            </a:endParaRPr>
          </a:p>
          <a:p>
            <a:pPr marL="4572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Provide users with the ability to customize prediction parameters (e.g., time horizon)</a:t>
            </a:r>
            <a:endParaRPr b="0" lang="en-IN" sz="1800" spc="-1" strike="noStrike">
              <a:latin typeface="Arial"/>
            </a:endParaRPr>
          </a:p>
          <a:p>
            <a:pPr marL="914400">
              <a:lnSpc>
                <a:spcPct val="100000"/>
              </a:lnSpc>
              <a:buNone/>
              <a:tabLst>
                <a:tab algn="l" pos="0"/>
              </a:tabLst>
            </a:pP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a:lnSpc>
                <a:spcPct val="100000"/>
              </a:lnSpc>
              <a:buNone/>
              <a:tabLst>
                <a:tab algn="l" pos="0"/>
              </a:tabLst>
            </a:pPr>
            <a:br>
              <a:rPr sz="1800"/>
            </a:b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Google Shape;467;p59"/>
          <p:cNvSpPr/>
          <p:nvPr/>
        </p:nvSpPr>
        <p:spPr>
          <a:xfrm>
            <a:off x="0" y="43920"/>
            <a:ext cx="184320" cy="369000"/>
          </a:xfrm>
          <a:prstGeom prst="rect">
            <a:avLst/>
          </a:prstGeom>
          <a:noFill/>
          <a:ln w="0">
            <a:noFill/>
          </a:ln>
        </p:spPr>
        <p:style>
          <a:lnRef idx="0"/>
          <a:fillRef idx="0"/>
          <a:effectRef idx="0"/>
          <a:fontRef idx="minor"/>
        </p:style>
      </p:sp>
      <p:pic>
        <p:nvPicPr>
          <p:cNvPr id="216" name="Google Shape;468;p59" descr=""/>
          <p:cNvPicPr/>
          <p:nvPr/>
        </p:nvPicPr>
        <p:blipFill>
          <a:blip r:embed="rId1"/>
          <a:stretch/>
        </p:blipFill>
        <p:spPr>
          <a:xfrm>
            <a:off x="0" y="5733360"/>
            <a:ext cx="12191760" cy="1288800"/>
          </a:xfrm>
          <a:prstGeom prst="rect">
            <a:avLst/>
          </a:prstGeom>
          <a:ln w="0">
            <a:noFill/>
          </a:ln>
        </p:spPr>
      </p:pic>
      <p:sp>
        <p:nvSpPr>
          <p:cNvPr id="217" name="Google Shape;469;p59"/>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18" name="Google Shape;470;p59"/>
          <p:cNvSpPr/>
          <p:nvPr/>
        </p:nvSpPr>
        <p:spPr>
          <a:xfrm>
            <a:off x="3100680" y="4130640"/>
            <a:ext cx="724680" cy="369000"/>
          </a:xfrm>
          <a:prstGeom prst="rect">
            <a:avLst/>
          </a:prstGeom>
          <a:noFill/>
          <a:ln w="0">
            <a:noFill/>
          </a:ln>
        </p:spPr>
        <p:style>
          <a:lnRef idx="0"/>
          <a:fillRef idx="0"/>
          <a:effectRef idx="0"/>
          <a:fontRef idx="minor"/>
        </p:style>
      </p:sp>
      <p:sp>
        <p:nvSpPr>
          <p:cNvPr id="219" name="Google Shape;471;p59"/>
          <p:cNvSpPr/>
          <p:nvPr/>
        </p:nvSpPr>
        <p:spPr>
          <a:xfrm>
            <a:off x="529920" y="1047600"/>
            <a:ext cx="11326320" cy="34441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2000" spc="-1" strike="noStrike" u="sng">
                <a:solidFill>
                  <a:srgbClr val="000000"/>
                </a:solidFill>
                <a:uFillTx/>
                <a:latin typeface="Arial"/>
                <a:ea typeface="Arial"/>
              </a:rPr>
              <a:t>Submodule 2.4: </a:t>
            </a:r>
            <a:r>
              <a:rPr b="1" lang="en-US" sz="2000" spc="-1" strike="noStrike" u="sng">
                <a:solidFill>
                  <a:srgbClr val="000000"/>
                </a:solidFill>
                <a:uFillTx/>
                <a:latin typeface="Arial"/>
                <a:ea typeface="Arial"/>
              </a:rPr>
              <a:t>Prediction Results:</a:t>
            </a:r>
            <a:endParaRPr b="0" lang="en-IN" sz="2000" spc="-1" strike="noStrike">
              <a:latin typeface="Arial"/>
            </a:endParaRPr>
          </a:p>
          <a:p>
            <a:pPr marL="457200">
              <a:lnSpc>
                <a:spcPct val="100000"/>
              </a:lnSpc>
              <a:buNone/>
              <a:tabLst>
                <a:tab algn="l" pos="0"/>
              </a:tabLst>
            </a:pPr>
            <a:endParaRPr b="0" lang="en-IN" sz="14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Display predicted stock prices and trends in a visually appealing manner.</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Include confidence scores or prediction intervals to indicate model uncertainty.</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Enable users to compare predictions with actual stock prices.</a:t>
            </a:r>
            <a:endParaRPr b="0" lang="en-IN" sz="1800" spc="-1" strike="noStrike">
              <a:latin typeface="Arial"/>
            </a:endParaRPr>
          </a:p>
          <a:p>
            <a:pPr marL="914400">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a:p>
            <a:pPr>
              <a:lnSpc>
                <a:spcPct val="100000"/>
              </a:lnSpc>
              <a:buNone/>
              <a:tabLst>
                <a:tab algn="l" pos="0"/>
              </a:tabLst>
            </a:pPr>
            <a:r>
              <a:rPr b="1" lang="en-US" sz="2000" spc="-1" strike="noStrike" u="sng">
                <a:solidFill>
                  <a:srgbClr val="000000"/>
                </a:solidFill>
                <a:uFillTx/>
                <a:latin typeface="Arial"/>
                <a:ea typeface="Arial"/>
              </a:rPr>
              <a:t>Submodule 2.5: </a:t>
            </a:r>
            <a:r>
              <a:rPr b="1" lang="en-US" sz="2000" spc="-1" strike="noStrike" u="sng">
                <a:solidFill>
                  <a:srgbClr val="000000"/>
                </a:solidFill>
                <a:uFillTx/>
                <a:latin typeface="Arial"/>
                <a:ea typeface="Arial"/>
              </a:rPr>
              <a:t>Future Enhancements</a:t>
            </a:r>
            <a:r>
              <a:rPr b="1" lang="en-US" sz="2000" spc="-1" strike="noStrike" u="sng">
                <a:solidFill>
                  <a:srgbClr val="000000"/>
                </a:solidFill>
                <a:uFillTx/>
                <a:latin typeface="Arial"/>
                <a:ea typeface="Arial"/>
              </a:rPr>
              <a:t>:</a:t>
            </a:r>
            <a:endParaRPr b="0" lang="en-IN" sz="2000" spc="-1" strike="noStrike">
              <a:latin typeface="Arial"/>
            </a:endParaRPr>
          </a:p>
          <a:p>
            <a:pPr lvl="1" marL="914400" indent="-355680">
              <a:lnSpc>
                <a:spcPct val="100000"/>
              </a:lnSpc>
              <a:buClr>
                <a:srgbClr val="000000"/>
              </a:buClr>
              <a:buFont typeface="Arial"/>
              <a:buChar char="•"/>
              <a:tabLst>
                <a:tab algn="l" pos="0"/>
              </a:tabLst>
            </a:pPr>
            <a:r>
              <a:rPr b="0" lang="en-US" sz="2000" spc="-1" strike="noStrike">
                <a:solidFill>
                  <a:srgbClr val="000000"/>
                </a:solidFill>
                <a:latin typeface="Arial"/>
                <a:ea typeface="Arial"/>
              </a:rPr>
              <a:t>Discuss potential future enhancements, such as mobile app development, additional prediction features, or integration with financial news sources..</a:t>
            </a:r>
            <a:endParaRPr b="0" lang="en-IN" sz="2000" spc="-1" strike="noStrike">
              <a:latin typeface="Arial"/>
            </a:endParaRPr>
          </a:p>
          <a:p>
            <a:pPr marL="743040" indent="-171360">
              <a:lnSpc>
                <a:spcPct val="100000"/>
              </a:lnSpc>
              <a:buNone/>
              <a:tabLst>
                <a:tab algn="l" pos="0"/>
              </a:tabLst>
            </a:pPr>
            <a:endParaRPr b="0" lang="en-IN" sz="1800" spc="-1" strike="noStrike">
              <a:latin typeface="Arial"/>
            </a:endParaRPr>
          </a:p>
          <a:p>
            <a:pPr marL="743040" indent="-171360">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Google Shape;410;p52"/>
          <p:cNvSpPr/>
          <p:nvPr/>
        </p:nvSpPr>
        <p:spPr>
          <a:xfrm>
            <a:off x="0" y="0"/>
            <a:ext cx="12191760" cy="456840"/>
          </a:xfrm>
          <a:prstGeom prst="rect">
            <a:avLst/>
          </a:prstGeom>
          <a:noFill/>
          <a:ln w="0">
            <a:noFill/>
          </a:ln>
        </p:spPr>
        <p:style>
          <a:lnRef idx="0"/>
          <a:fillRef idx="0"/>
          <a:effectRef idx="0"/>
          <a:fontRef idx="minor"/>
        </p:style>
      </p:sp>
      <p:pic>
        <p:nvPicPr>
          <p:cNvPr id="221" name="Google Shape;411;p52" descr=""/>
          <p:cNvPicPr/>
          <p:nvPr/>
        </p:nvPicPr>
        <p:blipFill>
          <a:blip r:embed="rId1"/>
          <a:stretch/>
        </p:blipFill>
        <p:spPr>
          <a:xfrm>
            <a:off x="0" y="5564160"/>
            <a:ext cx="12191760" cy="1288800"/>
          </a:xfrm>
          <a:prstGeom prst="rect">
            <a:avLst/>
          </a:prstGeom>
          <a:ln w="0">
            <a:noFill/>
          </a:ln>
        </p:spPr>
      </p:pic>
      <p:sp>
        <p:nvSpPr>
          <p:cNvPr id="222" name="Google Shape;412;p52"/>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23" name="Google Shape;413;p52" descr=""/>
          <p:cNvPicPr/>
          <p:nvPr/>
        </p:nvPicPr>
        <p:blipFill>
          <a:blip r:embed="rId2"/>
          <a:stretch/>
        </p:blipFill>
        <p:spPr>
          <a:xfrm>
            <a:off x="1189080" y="944640"/>
            <a:ext cx="9249120" cy="49298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Google Shape;418;p53"/>
          <p:cNvSpPr/>
          <p:nvPr/>
        </p:nvSpPr>
        <p:spPr>
          <a:xfrm>
            <a:off x="0" y="0"/>
            <a:ext cx="12191760" cy="456840"/>
          </a:xfrm>
          <a:prstGeom prst="rect">
            <a:avLst/>
          </a:prstGeom>
          <a:noFill/>
          <a:ln w="0">
            <a:noFill/>
          </a:ln>
        </p:spPr>
        <p:style>
          <a:lnRef idx="0"/>
          <a:fillRef idx="0"/>
          <a:effectRef idx="0"/>
          <a:fontRef idx="minor"/>
        </p:style>
      </p:sp>
      <p:pic>
        <p:nvPicPr>
          <p:cNvPr id="225" name="Google Shape;419;p53" descr=""/>
          <p:cNvPicPr/>
          <p:nvPr/>
        </p:nvPicPr>
        <p:blipFill>
          <a:blip r:embed="rId1"/>
          <a:stretch/>
        </p:blipFill>
        <p:spPr>
          <a:xfrm>
            <a:off x="0" y="5564160"/>
            <a:ext cx="12191760" cy="1288800"/>
          </a:xfrm>
          <a:prstGeom prst="rect">
            <a:avLst/>
          </a:prstGeom>
          <a:ln w="0">
            <a:noFill/>
          </a:ln>
        </p:spPr>
      </p:pic>
      <p:sp>
        <p:nvSpPr>
          <p:cNvPr id="226" name="Google Shape;420;p53"/>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27" name="Google Shape;421;p53" descr=""/>
          <p:cNvPicPr/>
          <p:nvPr/>
        </p:nvPicPr>
        <p:blipFill>
          <a:blip r:embed="rId2"/>
          <a:stretch/>
        </p:blipFill>
        <p:spPr>
          <a:xfrm>
            <a:off x="1473480" y="1041840"/>
            <a:ext cx="9230400" cy="47343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Google Shape;426;p54"/>
          <p:cNvSpPr/>
          <p:nvPr/>
        </p:nvSpPr>
        <p:spPr>
          <a:xfrm>
            <a:off x="0" y="0"/>
            <a:ext cx="12191760" cy="456840"/>
          </a:xfrm>
          <a:prstGeom prst="rect">
            <a:avLst/>
          </a:prstGeom>
          <a:noFill/>
          <a:ln w="0">
            <a:noFill/>
          </a:ln>
        </p:spPr>
        <p:style>
          <a:lnRef idx="0"/>
          <a:fillRef idx="0"/>
          <a:effectRef idx="0"/>
          <a:fontRef idx="minor"/>
        </p:style>
      </p:sp>
      <p:pic>
        <p:nvPicPr>
          <p:cNvPr id="229" name="Google Shape;427;p54" descr=""/>
          <p:cNvPicPr/>
          <p:nvPr/>
        </p:nvPicPr>
        <p:blipFill>
          <a:blip r:embed="rId1"/>
          <a:stretch/>
        </p:blipFill>
        <p:spPr>
          <a:xfrm>
            <a:off x="0" y="5564160"/>
            <a:ext cx="12191760" cy="1288800"/>
          </a:xfrm>
          <a:prstGeom prst="rect">
            <a:avLst/>
          </a:prstGeom>
          <a:ln w="0">
            <a:noFill/>
          </a:ln>
        </p:spPr>
      </p:pic>
      <p:sp>
        <p:nvSpPr>
          <p:cNvPr id="230" name="Google Shape;428;p54"/>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31" name="Google Shape;429;p54" descr=""/>
          <p:cNvPicPr/>
          <p:nvPr/>
        </p:nvPicPr>
        <p:blipFill>
          <a:blip r:embed="rId2"/>
          <a:stretch/>
        </p:blipFill>
        <p:spPr>
          <a:xfrm>
            <a:off x="1249560" y="1058400"/>
            <a:ext cx="8838360" cy="46191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Google Shape;434;p55"/>
          <p:cNvSpPr/>
          <p:nvPr/>
        </p:nvSpPr>
        <p:spPr>
          <a:xfrm>
            <a:off x="0" y="0"/>
            <a:ext cx="12191760" cy="456840"/>
          </a:xfrm>
          <a:prstGeom prst="rect">
            <a:avLst/>
          </a:prstGeom>
          <a:noFill/>
          <a:ln w="0">
            <a:noFill/>
          </a:ln>
        </p:spPr>
        <p:style>
          <a:lnRef idx="0"/>
          <a:fillRef idx="0"/>
          <a:effectRef idx="0"/>
          <a:fontRef idx="minor"/>
        </p:style>
      </p:sp>
      <p:pic>
        <p:nvPicPr>
          <p:cNvPr id="233" name="Google Shape;435;p55" descr=""/>
          <p:cNvPicPr/>
          <p:nvPr/>
        </p:nvPicPr>
        <p:blipFill>
          <a:blip r:embed="rId1"/>
          <a:stretch/>
        </p:blipFill>
        <p:spPr>
          <a:xfrm>
            <a:off x="0" y="5564160"/>
            <a:ext cx="12191760" cy="1288800"/>
          </a:xfrm>
          <a:prstGeom prst="rect">
            <a:avLst/>
          </a:prstGeom>
          <a:ln w="0">
            <a:noFill/>
          </a:ln>
        </p:spPr>
      </p:pic>
      <p:sp>
        <p:nvSpPr>
          <p:cNvPr id="234" name="Google Shape;436;p55"/>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35" name="Google Shape;437;p55" descr=""/>
          <p:cNvPicPr/>
          <p:nvPr/>
        </p:nvPicPr>
        <p:blipFill>
          <a:blip r:embed="rId2"/>
          <a:stretch/>
        </p:blipFill>
        <p:spPr>
          <a:xfrm>
            <a:off x="1053360" y="957960"/>
            <a:ext cx="8880480" cy="50702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Google Shape;118;p16"/>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9000"/>
          </a:bodyPr>
          <a:p>
            <a:pPr algn="ctr">
              <a:lnSpc>
                <a:spcPct val="90000"/>
              </a:lnSpc>
              <a:buNone/>
              <a:tabLst>
                <a:tab algn="l" pos="0"/>
              </a:tabLst>
            </a:pPr>
            <a:endParaRPr b="0" lang="en-IN" sz="3200" spc="-1" strike="noStrike">
              <a:latin typeface="Arial"/>
            </a:endParaRPr>
          </a:p>
          <a:p>
            <a:pPr algn="ctr">
              <a:lnSpc>
                <a:spcPct val="90000"/>
              </a:lnSpc>
              <a:buNone/>
              <a:tabLst>
                <a:tab algn="l" pos="0"/>
              </a:tabLst>
            </a:pPr>
            <a:r>
              <a:rPr b="1" lang="en-US" sz="3200" spc="-1" strike="noStrike">
                <a:solidFill>
                  <a:srgbClr val="000000"/>
                </a:solidFill>
                <a:latin typeface="Times New Roman"/>
                <a:ea typeface="Times New Roman"/>
              </a:rPr>
              <a:t>Abstract</a:t>
            </a:r>
            <a:endParaRPr b="0" lang="en-IN" sz="3200" spc="-1" strike="noStrike">
              <a:latin typeface="Arial"/>
            </a:endParaRPr>
          </a:p>
          <a:p>
            <a:pPr algn="ctr">
              <a:lnSpc>
                <a:spcPct val="90000"/>
              </a:lnSpc>
              <a:buNone/>
              <a:tabLst>
                <a:tab algn="l" pos="0"/>
              </a:tabLst>
            </a:pPr>
            <a:endParaRPr b="0" lang="en-IN" sz="3200" spc="-1" strike="noStrike">
              <a:latin typeface="Arial"/>
            </a:endParaRPr>
          </a:p>
        </p:txBody>
      </p:sp>
      <p:sp>
        <p:nvSpPr>
          <p:cNvPr id="106" name="Google Shape;119;p16"/>
          <p:cNvSpPr/>
          <p:nvPr/>
        </p:nvSpPr>
        <p:spPr>
          <a:xfrm>
            <a:off x="637200" y="1166760"/>
            <a:ext cx="10722960" cy="336636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0" lang="en-US" sz="1800" spc="-1" strike="noStrike">
                <a:solidFill>
                  <a:srgbClr val="000000"/>
                </a:solidFill>
                <a:latin typeface="Times New Roman"/>
                <a:ea typeface="Times New Roman"/>
              </a:rPr>
              <a:t>Stock is an unpredictable curve. Prediction in the stock market is covered with complexity and instability. The main aim of the persuasion of the topic is to predict the stability in the future market stocks. Many researchers have performed their research on the movement of future market evolution. Stock consists of fluctuating data which makes data an integral source of efficiency. Impact on the same chances the efficiency of the prediction. In the recent trend of Stock Market Prediction Technologies machine learning has integrated itself into the picture for deployment and prediction of training sets and data models. Machine Learning employs different predictive models and algorithms to predict and automate things of requirement. The Paper focuses on the use of Regression and LSTM to predict stock values.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Google Shape;477;p60"/>
          <p:cNvSpPr/>
          <p:nvPr/>
        </p:nvSpPr>
        <p:spPr>
          <a:xfrm>
            <a:off x="0" y="43920"/>
            <a:ext cx="184320" cy="369000"/>
          </a:xfrm>
          <a:prstGeom prst="rect">
            <a:avLst/>
          </a:prstGeom>
          <a:noFill/>
          <a:ln w="0">
            <a:noFill/>
          </a:ln>
        </p:spPr>
        <p:style>
          <a:lnRef idx="0"/>
          <a:fillRef idx="0"/>
          <a:effectRef idx="0"/>
          <a:fontRef idx="minor"/>
        </p:style>
      </p:sp>
      <p:pic>
        <p:nvPicPr>
          <p:cNvPr id="237" name="Google Shape;478;p60" descr=""/>
          <p:cNvPicPr/>
          <p:nvPr/>
        </p:nvPicPr>
        <p:blipFill>
          <a:blip r:embed="rId1"/>
          <a:stretch/>
        </p:blipFill>
        <p:spPr>
          <a:xfrm>
            <a:off x="0" y="5733360"/>
            <a:ext cx="12191760" cy="1288800"/>
          </a:xfrm>
          <a:prstGeom prst="rect">
            <a:avLst/>
          </a:prstGeom>
          <a:ln w="0">
            <a:noFill/>
          </a:ln>
        </p:spPr>
      </p:pic>
      <p:sp>
        <p:nvSpPr>
          <p:cNvPr id="238" name="Google Shape;479;p6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39" name="Google Shape;480;p60"/>
          <p:cNvSpPr/>
          <p:nvPr/>
        </p:nvSpPr>
        <p:spPr>
          <a:xfrm>
            <a:off x="328680" y="788400"/>
            <a:ext cx="10642320" cy="6001200"/>
          </a:xfrm>
          <a:prstGeom prst="rect">
            <a:avLst/>
          </a:prstGeom>
          <a:noFill/>
          <a:ln w="0">
            <a:noFill/>
          </a:ln>
        </p:spPr>
        <p:style>
          <a:lnRef idx="0"/>
          <a:fillRef idx="0"/>
          <a:effectRef idx="0"/>
          <a:fontRef idx="minor"/>
        </p:style>
        <p:txBody>
          <a:bodyPr anchor="t">
            <a:noAutofit/>
          </a:bodyPr>
          <a:p>
            <a:pPr>
              <a:lnSpc>
                <a:spcPct val="100000"/>
              </a:lnSpc>
              <a:buNone/>
              <a:tabLst>
                <a:tab algn="l" pos="0"/>
              </a:tabLst>
            </a:pPr>
            <a:r>
              <a:rPr b="1" lang="en-US" sz="2400" spc="-1" strike="noStrike">
                <a:solidFill>
                  <a:srgbClr val="000000"/>
                </a:solidFill>
                <a:latin typeface="Times New Roman"/>
                <a:ea typeface="Times New Roman"/>
              </a:rPr>
              <a:t>Module 3:Machine Learning Models</a:t>
            </a:r>
            <a:endParaRPr b="0" lang="en-IN" sz="2400" spc="-1" strike="noStrike">
              <a:latin typeface="Arial"/>
            </a:endParaRPr>
          </a:p>
          <a:p>
            <a:pPr>
              <a:lnSpc>
                <a:spcPct val="100000"/>
              </a:lnSpc>
              <a:buNone/>
              <a:tabLst>
                <a:tab algn="l" pos="0"/>
              </a:tabLst>
            </a:pPr>
            <a:endParaRPr b="0" lang="en-IN" sz="2400" spc="-1" strike="noStrike">
              <a:latin typeface="Arial"/>
            </a:endParaRPr>
          </a:p>
          <a:p>
            <a:pPr marL="457200" indent="-343080">
              <a:lnSpc>
                <a:spcPct val="100000"/>
              </a:lnSpc>
              <a:buClr>
                <a:srgbClr val="000000"/>
              </a:buClr>
              <a:buFont typeface="Arial"/>
              <a:buAutoNum type="arabicParenR"/>
              <a:tabLst>
                <a:tab algn="l" pos="0"/>
              </a:tabLst>
            </a:pPr>
            <a:r>
              <a:rPr b="1" lang="en-US" sz="1800" spc="-1" strike="noStrike" u="sng">
                <a:solidFill>
                  <a:srgbClr val="000000"/>
                </a:solidFill>
                <a:uFillTx/>
                <a:latin typeface="Times New Roman"/>
                <a:ea typeface="Times New Roman"/>
              </a:rPr>
              <a:t>ARIMA(</a:t>
            </a:r>
            <a:r>
              <a:rPr b="1" lang="en-US" sz="1800" spc="-1" strike="noStrike" u="sng">
                <a:solidFill>
                  <a:srgbClr val="000000"/>
                </a:solidFill>
                <a:uFillTx/>
                <a:latin typeface="Arial"/>
                <a:ea typeface="Arial"/>
              </a:rPr>
              <a:t>AutoRegressive Integrated Moving Average</a:t>
            </a:r>
            <a:r>
              <a:rPr b="1" lang="en-US" sz="1800" spc="-1" strike="noStrike" u="sng">
                <a:solidFill>
                  <a:srgbClr val="000000"/>
                </a:solidFill>
                <a:uFillTx/>
                <a:latin typeface="Times New Roman"/>
                <a:ea typeface="Times New Roman"/>
              </a:rPr>
              <a:t>)</a:t>
            </a: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             </a:t>
            </a:r>
            <a:r>
              <a:rPr b="1" lang="en-US" sz="1800" spc="-1" strike="noStrike">
                <a:solidFill>
                  <a:srgbClr val="000000"/>
                </a:solidFill>
                <a:latin typeface="Arial"/>
                <a:ea typeface="Arial"/>
              </a:rPr>
              <a:t> </a:t>
            </a:r>
            <a:r>
              <a:rPr b="1" lang="en-US" sz="1800" spc="-1" strike="noStrike">
                <a:solidFill>
                  <a:srgbClr val="000000"/>
                </a:solidFill>
                <a:latin typeface="Arial"/>
                <a:ea typeface="Arial"/>
              </a:rPr>
              <a:t>ARIMA Model Overview:</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ARIMA is a widely used time series forecasting model that combines AR (AutoRegressive), I (Integrated), and MA (Moving Average) components.</a:t>
            </a: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Model Parameters (p, d, q):</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ARIMA is defined by three parameters: p, d, and q.</a:t>
            </a:r>
            <a:endParaRPr b="0" lang="en-IN" sz="1800" spc="-1" strike="noStrike">
              <a:latin typeface="Arial"/>
            </a:endParaRPr>
          </a:p>
          <a:p>
            <a:pPr lvl="2" marL="13716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p: Lag order for autoregressive terms.</a:t>
            </a:r>
            <a:endParaRPr b="0" lang="en-IN" sz="1800" spc="-1" strike="noStrike">
              <a:latin typeface="Arial"/>
            </a:endParaRPr>
          </a:p>
          <a:p>
            <a:pPr lvl="2" marL="13716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d: Degree of differencing to achieve stationarity.</a:t>
            </a:r>
            <a:endParaRPr b="0" lang="en-IN" sz="1800" spc="-1" strike="noStrike">
              <a:latin typeface="Arial"/>
            </a:endParaRPr>
          </a:p>
          <a:p>
            <a:pPr lvl="2" marL="13716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q: Lag order for moving average terms.</a:t>
            </a: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Stationarity:</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ARIMA requires data to be stationary, achieved through differencing.</a:t>
            </a:r>
            <a:endParaRPr b="0" lang="en-IN" sz="1800" spc="-1" strike="noStrike">
              <a:latin typeface="Arial"/>
            </a:endParaRPr>
          </a:p>
          <a:p>
            <a:pPr marL="457200" indent="-228600">
              <a:lnSpc>
                <a:spcPct val="100000"/>
              </a:lnSpc>
              <a:buNone/>
              <a:tabLst>
                <a:tab algn="l" pos="0"/>
              </a:tabLst>
            </a:pPr>
            <a:r>
              <a:rPr b="0" lang="en-US" sz="1800" spc="-1" strike="noStrike">
                <a:solidFill>
                  <a:srgbClr val="000000"/>
                </a:solidFill>
                <a:latin typeface="Arial"/>
                <a:ea typeface="Arial"/>
              </a:rPr>
              <a:t>Model Fitting and Validation:</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Fit the model using historical data.</a:t>
            </a:r>
            <a:endParaRPr b="0" lang="en-IN" sz="1800" spc="-1" strike="noStrike">
              <a:latin typeface="Arial"/>
            </a:endParaRPr>
          </a:p>
          <a:p>
            <a:pPr marL="914400">
              <a:lnSpc>
                <a:spcPct val="100000"/>
              </a:lnSpc>
              <a:buNone/>
              <a:tabLst>
                <a:tab algn="l" pos="0"/>
              </a:tabLst>
            </a:pP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Forecasting:</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Use the trained ARIMA model to predict future values.</a:t>
            </a: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Limitations:</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ARIMA may struggle with complex data patterns and non-linearity.</a:t>
            </a: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Google Shape;311;p41"/>
          <p:cNvSpPr/>
          <p:nvPr/>
        </p:nvSpPr>
        <p:spPr>
          <a:xfrm>
            <a:off x="0" y="0"/>
            <a:ext cx="12191760" cy="456840"/>
          </a:xfrm>
          <a:prstGeom prst="rect">
            <a:avLst/>
          </a:prstGeom>
          <a:noFill/>
          <a:ln w="0">
            <a:noFill/>
          </a:ln>
        </p:spPr>
        <p:style>
          <a:lnRef idx="0"/>
          <a:fillRef idx="0"/>
          <a:effectRef idx="0"/>
          <a:fontRef idx="minor"/>
        </p:style>
      </p:sp>
      <p:sp>
        <p:nvSpPr>
          <p:cNvPr id="241" name="Google Shape;312;p41"/>
          <p:cNvSpPr/>
          <p:nvPr/>
        </p:nvSpPr>
        <p:spPr>
          <a:xfrm>
            <a:off x="0" y="1044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Autofit/>
          </a:bodyPr>
          <a:p>
            <a:pPr algn="ctr">
              <a:lnSpc>
                <a:spcPct val="90000"/>
              </a:lnSpc>
              <a:buNone/>
            </a:pPr>
            <a:endParaRPr b="0" lang="en-IN" sz="2800" spc="-1" strike="noStrike">
              <a:latin typeface="Arial"/>
            </a:endParaRPr>
          </a:p>
          <a:p>
            <a:pPr algn="ctr">
              <a:lnSpc>
                <a:spcPct val="90000"/>
              </a:lnSpc>
              <a:buNone/>
            </a:pPr>
            <a:endParaRPr b="0" lang="en-IN" sz="2800" spc="-1" strike="noStrike">
              <a:latin typeface="Arial"/>
            </a:endParaRPr>
          </a:p>
        </p:txBody>
      </p:sp>
      <p:pic>
        <p:nvPicPr>
          <p:cNvPr id="242" name="Google Shape;313;p41" descr=""/>
          <p:cNvPicPr/>
          <p:nvPr/>
        </p:nvPicPr>
        <p:blipFill>
          <a:blip r:embed="rId1"/>
          <a:stretch/>
        </p:blipFill>
        <p:spPr>
          <a:xfrm>
            <a:off x="0" y="5564160"/>
            <a:ext cx="12191760" cy="1288800"/>
          </a:xfrm>
          <a:prstGeom prst="rect">
            <a:avLst/>
          </a:prstGeom>
          <a:ln w="0">
            <a:noFill/>
          </a:ln>
        </p:spPr>
      </p:pic>
      <p:pic>
        <p:nvPicPr>
          <p:cNvPr id="243" name="Google Shape;314;p41" descr=""/>
          <p:cNvPicPr/>
          <p:nvPr/>
        </p:nvPicPr>
        <p:blipFill>
          <a:blip r:embed="rId2"/>
          <a:stretch/>
        </p:blipFill>
        <p:spPr>
          <a:xfrm>
            <a:off x="712800" y="1482840"/>
            <a:ext cx="10124640" cy="3238200"/>
          </a:xfrm>
          <a:prstGeom prst="rect">
            <a:avLst/>
          </a:prstGeom>
          <a:ln w="0">
            <a:noFill/>
          </a:ln>
        </p:spPr>
      </p:pic>
      <p:sp>
        <p:nvSpPr>
          <p:cNvPr id="244" name="TextBox 1"/>
          <p:cNvSpPr/>
          <p:nvPr/>
        </p:nvSpPr>
        <p:spPr>
          <a:xfrm>
            <a:off x="4898880" y="-7200"/>
            <a:ext cx="239400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a:solidFill>
                  <a:srgbClr val="000000"/>
                </a:solidFill>
                <a:latin typeface="Arial"/>
                <a:ea typeface="Arial"/>
              </a:rPr>
              <a:t>Coding</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Google Shape;319;p42"/>
          <p:cNvSpPr/>
          <p:nvPr/>
        </p:nvSpPr>
        <p:spPr>
          <a:xfrm>
            <a:off x="0" y="0"/>
            <a:ext cx="12191760" cy="456840"/>
          </a:xfrm>
          <a:prstGeom prst="rect">
            <a:avLst/>
          </a:prstGeom>
          <a:noFill/>
          <a:ln w="0">
            <a:noFill/>
          </a:ln>
        </p:spPr>
        <p:style>
          <a:lnRef idx="0"/>
          <a:fillRef idx="0"/>
          <a:effectRef idx="0"/>
          <a:fontRef idx="minor"/>
        </p:style>
      </p:sp>
      <p:pic>
        <p:nvPicPr>
          <p:cNvPr id="246" name="Google Shape;320;p42" descr=""/>
          <p:cNvPicPr/>
          <p:nvPr/>
        </p:nvPicPr>
        <p:blipFill>
          <a:blip r:embed="rId1"/>
          <a:stretch/>
        </p:blipFill>
        <p:spPr>
          <a:xfrm>
            <a:off x="0" y="5564160"/>
            <a:ext cx="12191760" cy="1288800"/>
          </a:xfrm>
          <a:prstGeom prst="rect">
            <a:avLst/>
          </a:prstGeom>
          <a:ln w="0">
            <a:noFill/>
          </a:ln>
        </p:spPr>
      </p:pic>
      <p:sp>
        <p:nvSpPr>
          <p:cNvPr id="247" name="Google Shape;321;p42"/>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48" name="Google Shape;322;p42" descr=""/>
          <p:cNvPicPr/>
          <p:nvPr/>
        </p:nvPicPr>
        <p:blipFill>
          <a:blip r:embed="rId2"/>
          <a:stretch/>
        </p:blipFill>
        <p:spPr>
          <a:xfrm>
            <a:off x="904320" y="1119600"/>
            <a:ext cx="7049880" cy="44442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Google Shape;327;p43"/>
          <p:cNvSpPr/>
          <p:nvPr/>
        </p:nvSpPr>
        <p:spPr>
          <a:xfrm>
            <a:off x="0" y="0"/>
            <a:ext cx="12191760" cy="456840"/>
          </a:xfrm>
          <a:prstGeom prst="rect">
            <a:avLst/>
          </a:prstGeom>
          <a:noFill/>
          <a:ln w="0">
            <a:noFill/>
          </a:ln>
        </p:spPr>
        <p:style>
          <a:lnRef idx="0"/>
          <a:fillRef idx="0"/>
          <a:effectRef idx="0"/>
          <a:fontRef idx="minor"/>
        </p:style>
      </p:sp>
      <p:pic>
        <p:nvPicPr>
          <p:cNvPr id="250" name="Google Shape;328;p43" descr=""/>
          <p:cNvPicPr/>
          <p:nvPr/>
        </p:nvPicPr>
        <p:blipFill>
          <a:blip r:embed="rId1"/>
          <a:stretch/>
        </p:blipFill>
        <p:spPr>
          <a:xfrm>
            <a:off x="0" y="5564160"/>
            <a:ext cx="12191760" cy="1288800"/>
          </a:xfrm>
          <a:prstGeom prst="rect">
            <a:avLst/>
          </a:prstGeom>
          <a:ln w="0">
            <a:noFill/>
          </a:ln>
        </p:spPr>
      </p:pic>
      <p:sp>
        <p:nvSpPr>
          <p:cNvPr id="251" name="Google Shape;329;p43"/>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52" name="Google Shape;330;p43" descr=""/>
          <p:cNvPicPr/>
          <p:nvPr/>
        </p:nvPicPr>
        <p:blipFill>
          <a:blip r:embed="rId2"/>
          <a:stretch/>
        </p:blipFill>
        <p:spPr>
          <a:xfrm>
            <a:off x="152280" y="792360"/>
            <a:ext cx="11864160" cy="46191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Google Shape;335;p44"/>
          <p:cNvSpPr/>
          <p:nvPr/>
        </p:nvSpPr>
        <p:spPr>
          <a:xfrm>
            <a:off x="0" y="0"/>
            <a:ext cx="12191760" cy="456840"/>
          </a:xfrm>
          <a:prstGeom prst="rect">
            <a:avLst/>
          </a:prstGeom>
          <a:noFill/>
          <a:ln w="0">
            <a:noFill/>
          </a:ln>
        </p:spPr>
        <p:style>
          <a:lnRef idx="0"/>
          <a:fillRef idx="0"/>
          <a:effectRef idx="0"/>
          <a:fontRef idx="minor"/>
        </p:style>
      </p:sp>
      <p:pic>
        <p:nvPicPr>
          <p:cNvPr id="254" name="Google Shape;336;p44" descr=""/>
          <p:cNvPicPr/>
          <p:nvPr/>
        </p:nvPicPr>
        <p:blipFill>
          <a:blip r:embed="rId1"/>
          <a:stretch/>
        </p:blipFill>
        <p:spPr>
          <a:xfrm>
            <a:off x="0" y="5564160"/>
            <a:ext cx="12191760" cy="1288800"/>
          </a:xfrm>
          <a:prstGeom prst="rect">
            <a:avLst/>
          </a:prstGeom>
          <a:ln w="0">
            <a:noFill/>
          </a:ln>
        </p:spPr>
      </p:pic>
      <p:sp>
        <p:nvSpPr>
          <p:cNvPr id="255" name="Google Shape;337;p44"/>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56" name="Google Shape;338;p44" descr=""/>
          <p:cNvPicPr/>
          <p:nvPr/>
        </p:nvPicPr>
        <p:blipFill>
          <a:blip r:embed="rId2"/>
          <a:stretch/>
        </p:blipFill>
        <p:spPr>
          <a:xfrm>
            <a:off x="533520" y="792360"/>
            <a:ext cx="7731720" cy="461916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Google Shape;343;p45"/>
          <p:cNvSpPr/>
          <p:nvPr/>
        </p:nvSpPr>
        <p:spPr>
          <a:xfrm>
            <a:off x="0" y="0"/>
            <a:ext cx="12191760" cy="456840"/>
          </a:xfrm>
          <a:prstGeom prst="rect">
            <a:avLst/>
          </a:prstGeom>
          <a:noFill/>
          <a:ln w="0">
            <a:noFill/>
          </a:ln>
        </p:spPr>
        <p:style>
          <a:lnRef idx="0"/>
          <a:fillRef idx="0"/>
          <a:effectRef idx="0"/>
          <a:fontRef idx="minor"/>
        </p:style>
      </p:sp>
      <p:pic>
        <p:nvPicPr>
          <p:cNvPr id="258" name="Google Shape;344;p45" descr=""/>
          <p:cNvPicPr/>
          <p:nvPr/>
        </p:nvPicPr>
        <p:blipFill>
          <a:blip r:embed="rId1"/>
          <a:stretch/>
        </p:blipFill>
        <p:spPr>
          <a:xfrm>
            <a:off x="0" y="5564160"/>
            <a:ext cx="12191760" cy="1288800"/>
          </a:xfrm>
          <a:prstGeom prst="rect">
            <a:avLst/>
          </a:prstGeom>
          <a:ln w="0">
            <a:noFill/>
          </a:ln>
        </p:spPr>
      </p:pic>
      <p:sp>
        <p:nvSpPr>
          <p:cNvPr id="259" name="Google Shape;345;p45"/>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Coding</a:t>
            </a:r>
            <a:endParaRPr b="0" lang="en-IN" sz="3200" spc="-1" strike="noStrike">
              <a:latin typeface="Arial"/>
            </a:endParaRPr>
          </a:p>
        </p:txBody>
      </p:sp>
      <p:pic>
        <p:nvPicPr>
          <p:cNvPr id="260" name="Google Shape;346;p45" descr=""/>
          <p:cNvPicPr/>
          <p:nvPr/>
        </p:nvPicPr>
        <p:blipFill>
          <a:blip r:embed="rId2"/>
          <a:stretch/>
        </p:blipFill>
        <p:spPr>
          <a:xfrm>
            <a:off x="380880" y="792360"/>
            <a:ext cx="7895880" cy="384948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Google Shape;351;p46"/>
          <p:cNvSpPr/>
          <p:nvPr/>
        </p:nvSpPr>
        <p:spPr>
          <a:xfrm>
            <a:off x="0" y="0"/>
            <a:ext cx="12191760" cy="456840"/>
          </a:xfrm>
          <a:prstGeom prst="rect">
            <a:avLst/>
          </a:prstGeom>
          <a:noFill/>
          <a:ln w="0">
            <a:noFill/>
          </a:ln>
        </p:spPr>
        <p:style>
          <a:lnRef idx="0"/>
          <a:fillRef idx="0"/>
          <a:effectRef idx="0"/>
          <a:fontRef idx="minor"/>
        </p:style>
      </p:sp>
      <p:pic>
        <p:nvPicPr>
          <p:cNvPr id="262" name="Google Shape;352;p46" descr=""/>
          <p:cNvPicPr/>
          <p:nvPr/>
        </p:nvPicPr>
        <p:blipFill>
          <a:blip r:embed="rId1"/>
          <a:stretch/>
        </p:blipFill>
        <p:spPr>
          <a:xfrm>
            <a:off x="0" y="5564160"/>
            <a:ext cx="12191760" cy="1288800"/>
          </a:xfrm>
          <a:prstGeom prst="rect">
            <a:avLst/>
          </a:prstGeom>
          <a:ln w="0">
            <a:noFill/>
          </a:ln>
        </p:spPr>
      </p:pic>
      <p:sp>
        <p:nvSpPr>
          <p:cNvPr id="263" name="Google Shape;353;p46"/>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264" name="Google Shape;354;p46" descr=""/>
          <p:cNvPicPr/>
          <p:nvPr/>
        </p:nvPicPr>
        <p:blipFill>
          <a:blip r:embed="rId2"/>
          <a:stretch/>
        </p:blipFill>
        <p:spPr>
          <a:xfrm>
            <a:off x="152280" y="792000"/>
            <a:ext cx="11886840" cy="4402080"/>
          </a:xfrm>
          <a:prstGeom prst="rect">
            <a:avLst/>
          </a:prstGeom>
          <a:ln w="0">
            <a:noFill/>
          </a:ln>
        </p:spPr>
      </p:pic>
      <p:sp>
        <p:nvSpPr>
          <p:cNvPr id="265" name="Google Shape;355;p46"/>
          <p:cNvSpPr/>
          <p:nvPr/>
        </p:nvSpPr>
        <p:spPr>
          <a:xfrm>
            <a:off x="507240" y="748080"/>
            <a:ext cx="2927160" cy="32184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US" sz="1600" spc="-1" strike="noStrike">
                <a:solidFill>
                  <a:srgbClr val="000000"/>
                </a:solidFill>
                <a:latin typeface="Calibri"/>
                <a:ea typeface="Calibri"/>
              </a:rPr>
              <a:t>SBI Graph: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Google Shape;360;p47"/>
          <p:cNvSpPr/>
          <p:nvPr/>
        </p:nvSpPr>
        <p:spPr>
          <a:xfrm>
            <a:off x="0" y="0"/>
            <a:ext cx="12191760" cy="456840"/>
          </a:xfrm>
          <a:prstGeom prst="rect">
            <a:avLst/>
          </a:prstGeom>
          <a:noFill/>
          <a:ln w="0">
            <a:noFill/>
          </a:ln>
        </p:spPr>
        <p:style>
          <a:lnRef idx="0"/>
          <a:fillRef idx="0"/>
          <a:effectRef idx="0"/>
          <a:fontRef idx="minor"/>
        </p:style>
      </p:sp>
      <p:pic>
        <p:nvPicPr>
          <p:cNvPr id="267" name="Google Shape;361;p47" descr=""/>
          <p:cNvPicPr/>
          <p:nvPr/>
        </p:nvPicPr>
        <p:blipFill>
          <a:blip r:embed="rId1"/>
          <a:stretch/>
        </p:blipFill>
        <p:spPr>
          <a:xfrm>
            <a:off x="0" y="5564160"/>
            <a:ext cx="12191760" cy="1288800"/>
          </a:xfrm>
          <a:prstGeom prst="rect">
            <a:avLst/>
          </a:prstGeom>
          <a:ln w="0">
            <a:noFill/>
          </a:ln>
        </p:spPr>
      </p:pic>
      <p:sp>
        <p:nvSpPr>
          <p:cNvPr id="268" name="Google Shape;362;p47"/>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269" name="Google Shape;363;p47" descr=""/>
          <p:cNvPicPr/>
          <p:nvPr/>
        </p:nvPicPr>
        <p:blipFill>
          <a:blip r:embed="rId2"/>
          <a:stretch/>
        </p:blipFill>
        <p:spPr>
          <a:xfrm>
            <a:off x="152280" y="792360"/>
            <a:ext cx="11886840" cy="4394880"/>
          </a:xfrm>
          <a:prstGeom prst="rect">
            <a:avLst/>
          </a:prstGeom>
          <a:ln w="0">
            <a:noFill/>
          </a:ln>
        </p:spPr>
      </p:pic>
      <p:sp>
        <p:nvSpPr>
          <p:cNvPr id="270" name="Google Shape;364;p47"/>
          <p:cNvSpPr/>
          <p:nvPr/>
        </p:nvSpPr>
        <p:spPr>
          <a:xfrm>
            <a:off x="507240" y="748080"/>
            <a:ext cx="2927160" cy="32184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US" sz="1600" spc="-1" strike="noStrike">
                <a:solidFill>
                  <a:srgbClr val="000000"/>
                </a:solidFill>
                <a:latin typeface="Calibri"/>
                <a:ea typeface="Calibri"/>
              </a:rPr>
              <a:t>SBI Graph: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Google Shape;369;p48"/>
          <p:cNvSpPr/>
          <p:nvPr/>
        </p:nvSpPr>
        <p:spPr>
          <a:xfrm>
            <a:off x="0" y="0"/>
            <a:ext cx="12191760" cy="456840"/>
          </a:xfrm>
          <a:prstGeom prst="rect">
            <a:avLst/>
          </a:prstGeom>
          <a:noFill/>
          <a:ln w="0">
            <a:noFill/>
          </a:ln>
        </p:spPr>
        <p:style>
          <a:lnRef idx="0"/>
          <a:fillRef idx="0"/>
          <a:effectRef idx="0"/>
          <a:fontRef idx="minor"/>
        </p:style>
      </p:sp>
      <p:pic>
        <p:nvPicPr>
          <p:cNvPr id="272" name="Google Shape;370;p48" descr=""/>
          <p:cNvPicPr/>
          <p:nvPr/>
        </p:nvPicPr>
        <p:blipFill>
          <a:blip r:embed="rId1"/>
          <a:stretch/>
        </p:blipFill>
        <p:spPr>
          <a:xfrm>
            <a:off x="0" y="5564160"/>
            <a:ext cx="12191760" cy="1288800"/>
          </a:xfrm>
          <a:prstGeom prst="rect">
            <a:avLst/>
          </a:prstGeom>
          <a:ln w="0">
            <a:noFill/>
          </a:ln>
        </p:spPr>
      </p:pic>
      <p:sp>
        <p:nvSpPr>
          <p:cNvPr id="273" name="Google Shape;371;p48"/>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274" name="Google Shape;372;p48" descr=""/>
          <p:cNvPicPr/>
          <p:nvPr/>
        </p:nvPicPr>
        <p:blipFill>
          <a:blip r:embed="rId2"/>
          <a:stretch/>
        </p:blipFill>
        <p:spPr>
          <a:xfrm>
            <a:off x="152280" y="792360"/>
            <a:ext cx="11886840" cy="3388320"/>
          </a:xfrm>
          <a:prstGeom prst="rect">
            <a:avLst/>
          </a:prstGeom>
          <a:ln w="0">
            <a:noFill/>
          </a:ln>
        </p:spPr>
      </p:pic>
      <p:sp>
        <p:nvSpPr>
          <p:cNvPr id="275" name="Google Shape;373;p48"/>
          <p:cNvSpPr/>
          <p:nvPr/>
        </p:nvSpPr>
        <p:spPr>
          <a:xfrm>
            <a:off x="507240" y="748080"/>
            <a:ext cx="2927160" cy="32184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US" sz="1600" spc="-1" strike="noStrike">
                <a:solidFill>
                  <a:srgbClr val="000000"/>
                </a:solidFill>
                <a:latin typeface="Calibri"/>
                <a:ea typeface="Calibri"/>
              </a:rPr>
              <a:t>HDFC Graph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Google Shape;378;p49"/>
          <p:cNvSpPr/>
          <p:nvPr/>
        </p:nvSpPr>
        <p:spPr>
          <a:xfrm>
            <a:off x="0" y="0"/>
            <a:ext cx="12191760" cy="456840"/>
          </a:xfrm>
          <a:prstGeom prst="rect">
            <a:avLst/>
          </a:prstGeom>
          <a:noFill/>
          <a:ln w="0">
            <a:noFill/>
          </a:ln>
        </p:spPr>
        <p:style>
          <a:lnRef idx="0"/>
          <a:fillRef idx="0"/>
          <a:effectRef idx="0"/>
          <a:fontRef idx="minor"/>
        </p:style>
      </p:sp>
      <p:pic>
        <p:nvPicPr>
          <p:cNvPr id="277" name="Google Shape;379;p49" descr=""/>
          <p:cNvPicPr/>
          <p:nvPr/>
        </p:nvPicPr>
        <p:blipFill>
          <a:blip r:embed="rId1"/>
          <a:stretch/>
        </p:blipFill>
        <p:spPr>
          <a:xfrm>
            <a:off x="0" y="5564160"/>
            <a:ext cx="12191760" cy="1288800"/>
          </a:xfrm>
          <a:prstGeom prst="rect">
            <a:avLst/>
          </a:prstGeom>
          <a:ln w="0">
            <a:noFill/>
          </a:ln>
        </p:spPr>
      </p:pic>
      <p:sp>
        <p:nvSpPr>
          <p:cNvPr id="278" name="Google Shape;380;p49"/>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Result</a:t>
            </a:r>
            <a:endParaRPr b="0" lang="en-IN" sz="3200" spc="-1" strike="noStrike">
              <a:latin typeface="Arial"/>
            </a:endParaRPr>
          </a:p>
        </p:txBody>
      </p:sp>
      <p:pic>
        <p:nvPicPr>
          <p:cNvPr id="279" name="Google Shape;381;p49" descr=""/>
          <p:cNvPicPr/>
          <p:nvPr/>
        </p:nvPicPr>
        <p:blipFill>
          <a:blip r:embed="rId2"/>
          <a:stretch/>
        </p:blipFill>
        <p:spPr>
          <a:xfrm>
            <a:off x="152280" y="792360"/>
            <a:ext cx="11886840" cy="3411720"/>
          </a:xfrm>
          <a:prstGeom prst="rect">
            <a:avLst/>
          </a:prstGeom>
          <a:ln w="0">
            <a:noFill/>
          </a:ln>
        </p:spPr>
      </p:pic>
      <p:sp>
        <p:nvSpPr>
          <p:cNvPr id="280" name="Google Shape;382;p49"/>
          <p:cNvSpPr/>
          <p:nvPr/>
        </p:nvSpPr>
        <p:spPr>
          <a:xfrm>
            <a:off x="507240" y="748080"/>
            <a:ext cx="2927160" cy="321840"/>
          </a:xfrm>
          <a:prstGeom prst="rect">
            <a:avLst/>
          </a:prstGeom>
          <a:noFill/>
          <a:ln w="0">
            <a:noFill/>
          </a:ln>
        </p:spPr>
        <p:style>
          <a:lnRef idx="0"/>
          <a:fillRef idx="0"/>
          <a:effectRef idx="0"/>
          <a:fontRef idx="minor"/>
        </p:style>
        <p:txBody>
          <a:bodyPr tIns="182880" bIns="182880" anchor="t">
            <a:noAutofit/>
          </a:bodyPr>
          <a:p>
            <a:pPr>
              <a:lnSpc>
                <a:spcPct val="100000"/>
              </a:lnSpc>
              <a:buNone/>
              <a:tabLst>
                <a:tab algn="l" pos="0"/>
              </a:tabLst>
            </a:pPr>
            <a:r>
              <a:rPr b="1" lang="en-US" sz="1600" spc="-1" strike="noStrike">
                <a:solidFill>
                  <a:srgbClr val="000000"/>
                </a:solidFill>
                <a:latin typeface="Calibri"/>
                <a:ea typeface="Calibri"/>
              </a:rPr>
              <a:t>TATA Motors Graph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Google Shape;124;p17"/>
          <p:cNvSpPr/>
          <p:nvPr/>
        </p:nvSpPr>
        <p:spPr>
          <a:xfrm>
            <a:off x="0" y="0"/>
            <a:ext cx="12191760" cy="456840"/>
          </a:xfrm>
          <a:prstGeom prst="rect">
            <a:avLst/>
          </a:prstGeom>
          <a:noFill/>
          <a:ln w="0">
            <a:noFill/>
          </a:ln>
        </p:spPr>
        <p:style>
          <a:lnRef idx="0"/>
          <a:fillRef idx="0"/>
          <a:effectRef idx="0"/>
          <a:fontRef idx="minor"/>
        </p:style>
      </p:sp>
      <p:pic>
        <p:nvPicPr>
          <p:cNvPr id="108" name="Google Shape;125;p17" descr=""/>
          <p:cNvPicPr/>
          <p:nvPr/>
        </p:nvPicPr>
        <p:blipFill>
          <a:blip r:embed="rId1"/>
          <a:stretch/>
        </p:blipFill>
        <p:spPr>
          <a:xfrm>
            <a:off x="0" y="5564160"/>
            <a:ext cx="12191760" cy="1288800"/>
          </a:xfrm>
          <a:prstGeom prst="rect">
            <a:avLst/>
          </a:prstGeom>
          <a:ln w="0">
            <a:noFill/>
          </a:ln>
        </p:spPr>
      </p:pic>
      <p:sp>
        <p:nvSpPr>
          <p:cNvPr id="109" name="Google Shape;126;p17"/>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Introduction of Project</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10" name="Google Shape;127;p17"/>
          <p:cNvSpPr/>
          <p:nvPr/>
        </p:nvSpPr>
        <p:spPr>
          <a:xfrm>
            <a:off x="439560" y="862200"/>
            <a:ext cx="9583560" cy="5028120"/>
          </a:xfrm>
          <a:prstGeom prst="rect">
            <a:avLst/>
          </a:prstGeom>
          <a:noFill/>
          <a:ln w="0">
            <a:noFill/>
          </a:ln>
        </p:spPr>
        <p:style>
          <a:lnRef idx="0"/>
          <a:fillRef idx="0"/>
          <a:effectRef idx="0"/>
          <a:fontRef idx="minor"/>
        </p:style>
        <p:txBody>
          <a:bodyPr anchor="t">
            <a:noAutofit/>
          </a:bodyPr>
          <a:p>
            <a:pPr marL="457200">
              <a:lnSpc>
                <a:spcPct val="150000"/>
              </a:lnSpc>
              <a:buNone/>
              <a:tabLst>
                <a:tab algn="l" pos="0"/>
              </a:tabLst>
            </a:pPr>
            <a:r>
              <a:rPr b="0" lang="en-US" sz="1800" spc="-1" strike="noStrike">
                <a:solidFill>
                  <a:srgbClr val="000000"/>
                </a:solidFill>
                <a:latin typeface="Times New Roman"/>
                <a:ea typeface="Times New Roman"/>
              </a:rPr>
              <a:t>Stock Market in Simple Terms:</a:t>
            </a:r>
            <a:endParaRPr b="0" lang="en-IN" sz="1800" spc="-1" strike="noStrike">
              <a:latin typeface="Arial"/>
            </a:endParaRPr>
          </a:p>
          <a:p>
            <a:pPr marL="457200">
              <a:lnSpc>
                <a:spcPct val="150000"/>
              </a:lnSpc>
              <a:buNone/>
              <a:tabLst>
                <a:tab algn="l" pos="0"/>
              </a:tabLst>
            </a:pPr>
            <a:endParaRPr b="0" lang="en-IN" sz="1800" spc="-1" strike="noStrike">
              <a:latin typeface="Arial"/>
            </a:endParaRPr>
          </a:p>
          <a:p>
            <a:pPr marL="457200">
              <a:lnSpc>
                <a:spcPct val="150000"/>
              </a:lnSpc>
              <a:buNone/>
              <a:tabLst>
                <a:tab algn="l" pos="0"/>
              </a:tabLst>
            </a:pPr>
            <a:r>
              <a:rPr b="0" lang="en-US" sz="1800" spc="-1" strike="noStrike">
                <a:solidFill>
                  <a:srgbClr val="000000"/>
                </a:solidFill>
                <a:latin typeface="Times New Roman"/>
                <a:ea typeface="Times New Roman"/>
              </a:rPr>
              <a:t>Stocks are like tiny pieces of companies that anyone can buy. People buy them, thinking they'll grow in value over time, sort of like a long-term savings plan. But here's the catch: the stock market is super unpredictable. It goes up and down all the time, and no one can fully figure out the pattern. Some experts try to predict it, but they can be expensive to hire. </a:t>
            </a:r>
            <a:endParaRPr b="0" lang="en-IN" sz="1800" spc="-1" strike="noStrike">
              <a:latin typeface="Arial"/>
            </a:endParaRPr>
          </a:p>
          <a:p>
            <a:pPr marL="457200">
              <a:lnSpc>
                <a:spcPct val="150000"/>
              </a:lnSpc>
              <a:buNone/>
              <a:tabLst>
                <a:tab algn="l" pos="0"/>
              </a:tabLst>
            </a:pPr>
            <a:r>
              <a:rPr b="0" lang="en-US" sz="1800" spc="-1" strike="noStrike">
                <a:solidFill>
                  <a:srgbClr val="000000"/>
                </a:solidFill>
                <a:latin typeface="Times New Roman"/>
                <a:ea typeface="Times New Roman"/>
              </a:rPr>
              <a:t>Companies also use stocks to make money. Instead of taking big loans from banks with high interest rates, they sell stocks to collect funds. This helps them run their businesses smoothly and make more profits. For investors, it's a bit of a gamble. They put their savings into stocks and hope they'll make more money when the stock prices go up. If the prices go higher, they can sell their stocks for a profit. It's a bit like luck, and people even treat it as a side business. So, stocks are like pieces of companies you can buy, but they're also a bit of a gamble. high-interest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Google Shape;496;p62"/>
          <p:cNvSpPr/>
          <p:nvPr/>
        </p:nvSpPr>
        <p:spPr>
          <a:xfrm>
            <a:off x="0" y="43920"/>
            <a:ext cx="184320" cy="369000"/>
          </a:xfrm>
          <a:prstGeom prst="rect">
            <a:avLst/>
          </a:prstGeom>
          <a:noFill/>
          <a:ln w="0">
            <a:noFill/>
          </a:ln>
        </p:spPr>
        <p:style>
          <a:lnRef idx="0"/>
          <a:fillRef idx="0"/>
          <a:effectRef idx="0"/>
          <a:fontRef idx="minor"/>
        </p:style>
      </p:sp>
      <p:pic>
        <p:nvPicPr>
          <p:cNvPr id="282" name="Google Shape;497;p62" descr=""/>
          <p:cNvPicPr/>
          <p:nvPr/>
        </p:nvPicPr>
        <p:blipFill>
          <a:blip r:embed="rId1"/>
          <a:stretch/>
        </p:blipFill>
        <p:spPr>
          <a:xfrm>
            <a:off x="0" y="5733360"/>
            <a:ext cx="12191760" cy="1288800"/>
          </a:xfrm>
          <a:prstGeom prst="rect">
            <a:avLst/>
          </a:prstGeom>
          <a:ln w="0">
            <a:noFill/>
          </a:ln>
        </p:spPr>
      </p:pic>
      <p:sp>
        <p:nvSpPr>
          <p:cNvPr id="283" name="Google Shape;498;p62"/>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84" name="Google Shape;499;p62"/>
          <p:cNvSpPr/>
          <p:nvPr/>
        </p:nvSpPr>
        <p:spPr>
          <a:xfrm>
            <a:off x="3100680" y="4130640"/>
            <a:ext cx="724680" cy="369000"/>
          </a:xfrm>
          <a:prstGeom prst="rect">
            <a:avLst/>
          </a:prstGeom>
          <a:noFill/>
          <a:ln w="0">
            <a:noFill/>
          </a:ln>
        </p:spPr>
        <p:style>
          <a:lnRef idx="0"/>
          <a:fillRef idx="0"/>
          <a:effectRef idx="0"/>
          <a:fontRef idx="minor"/>
        </p:style>
      </p:sp>
      <p:sp>
        <p:nvSpPr>
          <p:cNvPr id="285" name="Google Shape;500;p62"/>
          <p:cNvSpPr/>
          <p:nvPr/>
        </p:nvSpPr>
        <p:spPr>
          <a:xfrm>
            <a:off x="119160" y="1203840"/>
            <a:ext cx="11477160" cy="420588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800" spc="-1" strike="noStrike" u="sng">
                <a:solidFill>
                  <a:srgbClr val="000000"/>
                </a:solidFill>
                <a:uFillTx/>
                <a:latin typeface="Times New Roman"/>
                <a:ea typeface="Times New Roman"/>
              </a:rPr>
              <a:t>2) LSTM(Long Short Term Memory)</a:t>
            </a:r>
            <a:endParaRPr b="0" lang="en-IN" sz="1800" spc="-1" strike="noStrike">
              <a:latin typeface="Arial"/>
            </a:endParaRPr>
          </a:p>
          <a:p>
            <a:pPr>
              <a:lnSpc>
                <a:spcPct val="100000"/>
              </a:lnSpc>
              <a:buNone/>
              <a:tabLst>
                <a:tab algn="l" pos="0"/>
              </a:tabLst>
            </a:pP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LSTM Model Overview:</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is a type of recurrent neural network (RNN) designed for handling sequential data.</a:t>
            </a:r>
            <a:br>
              <a:rPr sz="1800"/>
            </a:br>
            <a:r>
              <a:rPr b="0" lang="en-US" sz="1800" spc="-1" strike="noStrike">
                <a:solidFill>
                  <a:srgbClr val="000000"/>
                </a:solidFill>
                <a:latin typeface="Arial"/>
              </a:rPr>
              <a:t> </a:t>
            </a: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Sequence Modeling:</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excels at modeling sequences, making it suitable for time series data like stock prices.</a:t>
            </a:r>
            <a:endParaRPr b="0" lang="en-IN" sz="1800" spc="-1" strike="noStrike">
              <a:latin typeface="Arial"/>
            </a:endParaRPr>
          </a:p>
          <a:p>
            <a:pPr marL="457200" indent="-228600">
              <a:lnSpc>
                <a:spcPct val="100000"/>
              </a:lnSpc>
              <a:buNone/>
              <a:tabLst>
                <a:tab algn="l" pos="0"/>
              </a:tabLst>
            </a:pPr>
            <a:r>
              <a:rPr b="0" lang="en-US" sz="1800" spc="-1" strike="noStrike">
                <a:solidFill>
                  <a:srgbClr val="000000"/>
                </a:solidFill>
                <a:latin typeface="Arial"/>
                <a:ea typeface="Arial"/>
              </a:rPr>
              <a:t>Memory Cells:</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uses memory cells to capture long-term dependencies in data.</a:t>
            </a:r>
            <a:br>
              <a:rPr sz="1800"/>
            </a:br>
            <a:r>
              <a:rPr b="0" lang="en-US" sz="1800" spc="-1" strike="noStrike">
                <a:solidFill>
                  <a:srgbClr val="000000"/>
                </a:solidFill>
                <a:latin typeface="Arial"/>
              </a:rPr>
              <a:t> </a:t>
            </a: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Gates:</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has three types of gates (input, forget, output) that control information flow within cells.</a:t>
            </a:r>
            <a:endParaRPr b="0" lang="en-IN" sz="1800" spc="-1" strike="noStrike">
              <a:latin typeface="Arial"/>
            </a:endParaRPr>
          </a:p>
          <a:p>
            <a:pPr marL="457200" indent="-228600">
              <a:lnSpc>
                <a:spcPct val="100000"/>
              </a:lnSpc>
              <a:buNone/>
              <a:tabLst>
                <a:tab algn="l" pos="0"/>
              </a:tabLst>
            </a:pPr>
            <a:r>
              <a:rPr b="0" lang="en-US" sz="1800" spc="-1" strike="noStrike">
                <a:solidFill>
                  <a:srgbClr val="000000"/>
                </a:solidFill>
                <a:latin typeface="Arial"/>
                <a:ea typeface="Arial"/>
              </a:rPr>
              <a:t>Vanishing Gradient Problem:</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mitigates the vanishing gradient problem, making it effective for learning from long sequences</a:t>
            </a: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Google Shape;486;p61"/>
          <p:cNvSpPr/>
          <p:nvPr/>
        </p:nvSpPr>
        <p:spPr>
          <a:xfrm>
            <a:off x="0" y="43920"/>
            <a:ext cx="184320" cy="369000"/>
          </a:xfrm>
          <a:prstGeom prst="rect">
            <a:avLst/>
          </a:prstGeom>
          <a:noFill/>
          <a:ln w="0">
            <a:noFill/>
          </a:ln>
        </p:spPr>
        <p:style>
          <a:lnRef idx="0"/>
          <a:fillRef idx="0"/>
          <a:effectRef idx="0"/>
          <a:fontRef idx="minor"/>
        </p:style>
      </p:sp>
      <p:pic>
        <p:nvPicPr>
          <p:cNvPr id="287" name="Google Shape;487;p61" descr=""/>
          <p:cNvPicPr/>
          <p:nvPr/>
        </p:nvPicPr>
        <p:blipFill>
          <a:blip r:embed="rId1"/>
          <a:stretch/>
        </p:blipFill>
        <p:spPr>
          <a:xfrm>
            <a:off x="0" y="5733360"/>
            <a:ext cx="12191760" cy="1288800"/>
          </a:xfrm>
          <a:prstGeom prst="rect">
            <a:avLst/>
          </a:prstGeom>
          <a:ln w="0">
            <a:noFill/>
          </a:ln>
        </p:spPr>
      </p:pic>
      <p:sp>
        <p:nvSpPr>
          <p:cNvPr id="288" name="Google Shape;488;p61"/>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89" name="Google Shape;489;p61"/>
          <p:cNvSpPr/>
          <p:nvPr/>
        </p:nvSpPr>
        <p:spPr>
          <a:xfrm>
            <a:off x="3100680" y="4130640"/>
            <a:ext cx="724680" cy="369000"/>
          </a:xfrm>
          <a:prstGeom prst="rect">
            <a:avLst/>
          </a:prstGeom>
          <a:noFill/>
          <a:ln w="0">
            <a:noFill/>
          </a:ln>
        </p:spPr>
        <p:style>
          <a:lnRef idx="0"/>
          <a:fillRef idx="0"/>
          <a:effectRef idx="0"/>
          <a:fontRef idx="minor"/>
        </p:style>
      </p:sp>
      <p:sp>
        <p:nvSpPr>
          <p:cNvPr id="290" name="Google Shape;490;p61"/>
          <p:cNvSpPr/>
          <p:nvPr/>
        </p:nvSpPr>
        <p:spPr>
          <a:xfrm>
            <a:off x="119160" y="1203840"/>
            <a:ext cx="11477160" cy="2559960"/>
          </a:xfrm>
          <a:prstGeom prst="rect">
            <a:avLst/>
          </a:prstGeom>
          <a:noFill/>
          <a:ln w="0">
            <a:noFill/>
          </a:ln>
        </p:spPr>
        <p:style>
          <a:lnRef idx="0"/>
          <a:fillRef idx="0"/>
          <a:effectRef idx="0"/>
          <a:fontRef idx="minor"/>
        </p:style>
        <p:txBody>
          <a:bodyPr anchor="t">
            <a:spAutoFit/>
          </a:bodyPr>
          <a:p>
            <a:pPr marL="457200" indent="-343080">
              <a:lnSpc>
                <a:spcPct val="100000"/>
              </a:lnSpc>
              <a:buClr>
                <a:srgbClr val="000000"/>
              </a:buClr>
              <a:buFont typeface="Arial"/>
              <a:buChar char="●"/>
            </a:pPr>
            <a:r>
              <a:rPr b="1" lang="en-US" sz="1800" spc="-1" strike="noStrike">
                <a:solidFill>
                  <a:srgbClr val="000000"/>
                </a:solidFill>
                <a:latin typeface="Arial"/>
                <a:ea typeface="Arial"/>
              </a:rPr>
              <a:t>Stock Market Prediction:</a:t>
            </a:r>
            <a:endParaRPr b="0" lang="en-IN" sz="1800" spc="-1" strike="noStrike">
              <a:latin typeface="Arial"/>
            </a:endParaRPr>
          </a:p>
          <a:p>
            <a:pPr marL="1371600">
              <a:lnSpc>
                <a:spcPct val="100000"/>
              </a:lnSpc>
              <a:buNone/>
              <a:tabLst>
                <a:tab algn="l" pos="0"/>
              </a:tabLst>
            </a:pPr>
            <a:r>
              <a:rPr b="0" lang="en-US" sz="1800" spc="-1" strike="noStrike">
                <a:solidFill>
                  <a:srgbClr val="000000"/>
                </a:solidFill>
                <a:latin typeface="Arial"/>
                <a:ea typeface="Arial"/>
              </a:rPr>
              <a:t>Apply ARIMA to predict stock prices or trends based on historical data.</a:t>
            </a:r>
            <a:br>
              <a:rPr sz="1800"/>
            </a:br>
            <a:endParaRPr b="0" lang="en-IN" sz="1800" spc="-1" strike="noStrike">
              <a:latin typeface="Arial"/>
            </a:endParaRPr>
          </a:p>
          <a:p>
            <a:pPr marL="457200" indent="-343080">
              <a:lnSpc>
                <a:spcPct val="100000"/>
              </a:lnSpc>
              <a:buClr>
                <a:srgbClr val="000000"/>
              </a:buClr>
              <a:buFont typeface="Arial"/>
              <a:buChar char="●"/>
              <a:tabLst>
                <a:tab algn="l" pos="0"/>
              </a:tabLst>
            </a:pPr>
            <a:r>
              <a:rPr b="1" lang="en-US" sz="1800" spc="-1" strike="noStrike">
                <a:solidFill>
                  <a:srgbClr val="000000"/>
                </a:solidFill>
                <a:latin typeface="Arial"/>
                <a:ea typeface="Arial"/>
              </a:rPr>
              <a:t>Tuning:</a:t>
            </a:r>
            <a:endParaRPr b="0" lang="en-IN" sz="1800" spc="-1" strike="noStrike">
              <a:latin typeface="Arial"/>
            </a:endParaRPr>
          </a:p>
          <a:p>
            <a:pPr marL="1371600">
              <a:lnSpc>
                <a:spcPct val="100000"/>
              </a:lnSpc>
              <a:buNone/>
              <a:tabLst>
                <a:tab algn="l" pos="0"/>
              </a:tabLst>
            </a:pPr>
            <a:r>
              <a:rPr b="0" lang="en-US" sz="1800" spc="-1" strike="noStrike">
                <a:solidFill>
                  <a:srgbClr val="000000"/>
                </a:solidFill>
                <a:latin typeface="Arial"/>
                <a:ea typeface="Arial"/>
              </a:rPr>
              <a:t>Fine-tune the model by experimenting with parameter values for better accuracy.</a:t>
            </a:r>
            <a:br>
              <a:rPr sz="1800"/>
            </a:br>
            <a:endParaRPr b="0" lang="en-IN" sz="1800" spc="-1" strike="noStrike">
              <a:latin typeface="Arial"/>
            </a:endParaRPr>
          </a:p>
          <a:p>
            <a:pPr marL="457200" indent="-343080">
              <a:lnSpc>
                <a:spcPct val="100000"/>
              </a:lnSpc>
              <a:buClr>
                <a:srgbClr val="000000"/>
              </a:buClr>
              <a:buFont typeface="Arial"/>
              <a:buChar char="●"/>
              <a:tabLst>
                <a:tab algn="l" pos="0"/>
              </a:tabLst>
            </a:pPr>
            <a:r>
              <a:rPr b="1" lang="en-US" sz="1800" spc="-1" strike="noStrike">
                <a:solidFill>
                  <a:srgbClr val="000000"/>
                </a:solidFill>
                <a:latin typeface="Arial"/>
                <a:ea typeface="Arial"/>
              </a:rPr>
              <a:t>Conclusion:</a:t>
            </a:r>
            <a:endParaRPr b="0" lang="en-IN" sz="1800" spc="-1" strike="noStrike">
              <a:latin typeface="Arial"/>
            </a:endParaRPr>
          </a:p>
          <a:p>
            <a:pPr marL="1371600">
              <a:lnSpc>
                <a:spcPct val="100000"/>
              </a:lnSpc>
              <a:buNone/>
              <a:tabLst>
                <a:tab algn="l" pos="0"/>
              </a:tabLst>
            </a:pPr>
            <a:r>
              <a:rPr b="0" lang="en-US" sz="1800" spc="-1" strike="noStrike">
                <a:solidFill>
                  <a:srgbClr val="000000"/>
                </a:solidFill>
                <a:latin typeface="Arial"/>
                <a:ea typeface="Arial"/>
              </a:rPr>
              <a:t>ARIMA is a valuable tool for time series forecasting, including stock market prediction.</a:t>
            </a:r>
            <a:endParaRPr b="0" lang="en-IN" sz="1800" spc="-1" strike="noStrike">
              <a:latin typeface="Arial"/>
            </a:endParaRPr>
          </a:p>
          <a:p>
            <a:pPr marL="914400">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Google Shape;506;p63"/>
          <p:cNvSpPr/>
          <p:nvPr/>
        </p:nvSpPr>
        <p:spPr>
          <a:xfrm>
            <a:off x="0" y="43920"/>
            <a:ext cx="184320" cy="369000"/>
          </a:xfrm>
          <a:prstGeom prst="rect">
            <a:avLst/>
          </a:prstGeom>
          <a:noFill/>
          <a:ln w="0">
            <a:noFill/>
          </a:ln>
        </p:spPr>
        <p:style>
          <a:lnRef idx="0"/>
          <a:fillRef idx="0"/>
          <a:effectRef idx="0"/>
          <a:fontRef idx="minor"/>
        </p:style>
      </p:sp>
      <p:pic>
        <p:nvPicPr>
          <p:cNvPr id="292" name="Google Shape;507;p63" descr=""/>
          <p:cNvPicPr/>
          <p:nvPr/>
        </p:nvPicPr>
        <p:blipFill>
          <a:blip r:embed="rId1"/>
          <a:stretch/>
        </p:blipFill>
        <p:spPr>
          <a:xfrm>
            <a:off x="0" y="5733360"/>
            <a:ext cx="12191760" cy="1288800"/>
          </a:xfrm>
          <a:prstGeom prst="rect">
            <a:avLst/>
          </a:prstGeom>
          <a:ln w="0">
            <a:noFill/>
          </a:ln>
        </p:spPr>
      </p:pic>
      <p:sp>
        <p:nvSpPr>
          <p:cNvPr id="293" name="Google Shape;508;p63"/>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Project Modules/Implementation Strategy</a:t>
            </a:r>
            <a:endParaRPr b="0" lang="en-IN" sz="3200" spc="-1" strike="noStrike">
              <a:latin typeface="Arial"/>
            </a:endParaRPr>
          </a:p>
        </p:txBody>
      </p:sp>
      <p:sp>
        <p:nvSpPr>
          <p:cNvPr id="294" name="Google Shape;509;p63"/>
          <p:cNvSpPr/>
          <p:nvPr/>
        </p:nvSpPr>
        <p:spPr>
          <a:xfrm>
            <a:off x="3100680" y="4130640"/>
            <a:ext cx="724680" cy="369000"/>
          </a:xfrm>
          <a:prstGeom prst="rect">
            <a:avLst/>
          </a:prstGeom>
          <a:noFill/>
          <a:ln w="0">
            <a:noFill/>
          </a:ln>
        </p:spPr>
        <p:style>
          <a:lnRef idx="0"/>
          <a:fillRef idx="0"/>
          <a:effectRef idx="0"/>
          <a:fontRef idx="minor"/>
        </p:style>
      </p:sp>
      <p:sp>
        <p:nvSpPr>
          <p:cNvPr id="295" name="Google Shape;510;p63"/>
          <p:cNvSpPr/>
          <p:nvPr/>
        </p:nvSpPr>
        <p:spPr>
          <a:xfrm>
            <a:off x="553320" y="1231920"/>
            <a:ext cx="11477160" cy="4480200"/>
          </a:xfrm>
          <a:prstGeom prst="rect">
            <a:avLst/>
          </a:prstGeom>
          <a:noFill/>
          <a:ln w="0">
            <a:noFill/>
          </a:ln>
        </p:spPr>
        <p:style>
          <a:lnRef idx="0"/>
          <a:fillRef idx="0"/>
          <a:effectRef idx="0"/>
          <a:fontRef idx="minor"/>
        </p:style>
        <p:txBody>
          <a:bodyPr anchor="t">
            <a:spAutoFit/>
          </a:bodyPr>
          <a:p>
            <a:pPr marL="457200">
              <a:lnSpc>
                <a:spcPct val="100000"/>
              </a:lnSpc>
              <a:buNone/>
              <a:tabLst>
                <a:tab algn="l" pos="0"/>
              </a:tabLst>
            </a:pPr>
            <a:r>
              <a:rPr b="1" lang="en-US" sz="1800" spc="-1" strike="noStrike">
                <a:solidFill>
                  <a:srgbClr val="000000"/>
                </a:solidFill>
                <a:latin typeface="Arial"/>
                <a:ea typeface="Arial"/>
              </a:rPr>
              <a:t> </a:t>
            </a:r>
            <a:r>
              <a:rPr b="1" lang="en-US" sz="1800" spc="-1" strike="noStrike">
                <a:solidFill>
                  <a:srgbClr val="000000"/>
                </a:solidFill>
                <a:latin typeface="Arial"/>
                <a:ea typeface="Arial"/>
              </a:rPr>
              <a:t>Model Training:</a:t>
            </a: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marL="457200">
              <a:lnSpc>
                <a:spcPct val="100000"/>
              </a:lnSpc>
              <a:buNone/>
              <a:tabLst>
                <a:tab algn="l" pos="0"/>
              </a:tabLst>
            </a:pPr>
            <a:r>
              <a:rPr b="0" lang="en-US" sz="1800" spc="-1" strike="noStrike">
                <a:solidFill>
                  <a:srgbClr val="000000"/>
                </a:solidFill>
                <a:latin typeface="Arial"/>
                <a:ea typeface="Arial"/>
              </a:rPr>
              <a:t>Train LSTM models using historical stock data.</a:t>
            </a:r>
            <a:endParaRPr b="0" lang="en-IN" sz="1800" spc="-1" strike="noStrike">
              <a:latin typeface="Arial"/>
            </a:endParaRPr>
          </a:p>
          <a:p>
            <a:pPr>
              <a:lnSpc>
                <a:spcPct val="100000"/>
              </a:lnSpc>
              <a:buNone/>
              <a:tabLst>
                <a:tab algn="l" pos="0"/>
              </a:tabLst>
            </a:pPr>
            <a:r>
              <a:rPr b="0" lang="en-US" sz="1800" spc="-1" strike="noStrike">
                <a:solidFill>
                  <a:srgbClr val="000000"/>
                </a:solidFill>
                <a:latin typeface="Arial"/>
                <a:ea typeface="Arial"/>
              </a:rPr>
              <a:t>       </a:t>
            </a:r>
            <a:r>
              <a:rPr b="0" lang="en-US" sz="1800" spc="-1" strike="noStrike">
                <a:solidFill>
                  <a:srgbClr val="000000"/>
                </a:solidFill>
                <a:latin typeface="Arial"/>
                <a:ea typeface="Arial"/>
              </a:rPr>
              <a:t>Use techniques like cross-validation to assess performance.</a:t>
            </a: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Integration with Stock Market Prediction:</a:t>
            </a:r>
            <a:endParaRPr b="0" lang="en-IN" sz="1800" spc="-1" strike="noStrike">
              <a:latin typeface="Arial"/>
            </a:endParaRPr>
          </a:p>
          <a:p>
            <a:pPr marL="457200" indent="-228600">
              <a:lnSpc>
                <a:spcPct val="100000"/>
              </a:lnSpc>
              <a:buNone/>
              <a:tabLst>
                <a:tab algn="l" pos="0"/>
              </a:tabLst>
            </a:pP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Explain how LSTM is applied to predict stock market trends.</a:t>
            </a: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Highlight its suitability for capturing intricate stock price patterns.</a:t>
            </a:r>
            <a:endParaRPr b="0" lang="en-IN" sz="1800" spc="-1" strike="noStrike">
              <a:latin typeface="Arial"/>
            </a:endParaRPr>
          </a:p>
          <a:p>
            <a:pPr marL="914400">
              <a:lnSpc>
                <a:spcPct val="100000"/>
              </a:lnSpc>
              <a:buNone/>
              <a:tabLst>
                <a:tab algn="l" pos="0"/>
              </a:tabLst>
            </a:pPr>
            <a:endParaRPr b="0" lang="en-IN" sz="1800" spc="-1" strike="noStrike">
              <a:latin typeface="Arial"/>
            </a:endParaRPr>
          </a:p>
          <a:p>
            <a:pPr marL="457200" indent="-228600">
              <a:lnSpc>
                <a:spcPct val="100000"/>
              </a:lnSpc>
              <a:buNone/>
              <a:tabLst>
                <a:tab algn="l" pos="0"/>
              </a:tabLst>
            </a:pPr>
            <a:r>
              <a:rPr b="1" lang="en-US" sz="1800" spc="-1" strike="noStrike">
                <a:solidFill>
                  <a:srgbClr val="000000"/>
                </a:solidFill>
                <a:latin typeface="Arial"/>
                <a:ea typeface="Arial"/>
              </a:rPr>
              <a:t>Conclusion:</a:t>
            </a:r>
            <a:br>
              <a:rPr sz="1800"/>
            </a:br>
            <a:endParaRPr b="0" lang="en-IN" sz="1800" spc="-1" strike="noStrike">
              <a:latin typeface="Arial"/>
            </a:endParaRPr>
          </a:p>
          <a:p>
            <a:pPr lvl="1" marL="914400" indent="-343080">
              <a:lnSpc>
                <a:spcPct val="100000"/>
              </a:lnSpc>
              <a:buClr>
                <a:srgbClr val="000000"/>
              </a:buClr>
              <a:buFont typeface="Arial"/>
              <a:buChar char="●"/>
              <a:tabLst>
                <a:tab algn="l" pos="0"/>
              </a:tabLst>
            </a:pPr>
            <a:r>
              <a:rPr b="0" lang="en-US" sz="1800" spc="-1" strike="noStrike">
                <a:solidFill>
                  <a:srgbClr val="000000"/>
                </a:solidFill>
                <a:latin typeface="Arial"/>
                <a:ea typeface="Arial"/>
              </a:rPr>
              <a:t>LSTM is a powerful tool for time series forecasting, particularly in stock market prediction, </a:t>
            </a:r>
            <a:endParaRPr b="0" lang="en-IN" sz="1800" spc="-1" strike="noStrike">
              <a:latin typeface="Arial"/>
            </a:endParaRPr>
          </a:p>
          <a:p>
            <a:pPr marL="914400">
              <a:lnSpc>
                <a:spcPct val="100000"/>
              </a:lnSpc>
              <a:buNone/>
              <a:tabLst>
                <a:tab algn="l" pos="0"/>
              </a:tabLst>
            </a:pPr>
            <a:r>
              <a:rPr b="0" lang="en-US" sz="1800" spc="-1" strike="noStrike">
                <a:solidFill>
                  <a:srgbClr val="000000"/>
                </a:solidFill>
                <a:latin typeface="Arial"/>
                <a:ea typeface="Arial"/>
              </a:rPr>
              <a:t>due to its ability to model complex dependencies.</a:t>
            </a:r>
            <a:endParaRPr b="0" lang="en-IN" sz="1800" spc="-1" strike="noStrike">
              <a:latin typeface="Arial"/>
            </a:endParaRPr>
          </a:p>
          <a:p>
            <a:pPr marL="457200">
              <a:lnSpc>
                <a:spcPct val="100000"/>
              </a:lnSpc>
              <a:buNone/>
              <a:tabLst>
                <a:tab algn="l" pos="0"/>
              </a:tabLst>
            </a:pPr>
            <a:endParaRPr b="0" lang="en-IN" sz="1800" spc="-1" strike="noStrike">
              <a:latin typeface="Arial"/>
            </a:endParaRPr>
          </a:p>
          <a:p>
            <a:pPr>
              <a:lnSpc>
                <a:spcPct val="100000"/>
              </a:lnSpc>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Google Shape;506;p63"/>
          <p:cNvSpPr/>
          <p:nvPr/>
        </p:nvSpPr>
        <p:spPr>
          <a:xfrm>
            <a:off x="0" y="43920"/>
            <a:ext cx="184320" cy="369000"/>
          </a:xfrm>
          <a:prstGeom prst="rect">
            <a:avLst/>
          </a:prstGeom>
          <a:noFill/>
          <a:ln w="0">
            <a:noFill/>
          </a:ln>
        </p:spPr>
        <p:style>
          <a:lnRef idx="0"/>
          <a:fillRef idx="0"/>
          <a:effectRef idx="0"/>
          <a:fontRef idx="minor"/>
        </p:style>
      </p:sp>
      <p:pic>
        <p:nvPicPr>
          <p:cNvPr id="297" name="Google Shape;507;p63" descr=""/>
          <p:cNvPicPr/>
          <p:nvPr/>
        </p:nvPicPr>
        <p:blipFill>
          <a:blip r:embed="rId1"/>
          <a:stretch/>
        </p:blipFill>
        <p:spPr>
          <a:xfrm>
            <a:off x="0" y="5733360"/>
            <a:ext cx="12191760" cy="1288800"/>
          </a:xfrm>
          <a:prstGeom prst="rect">
            <a:avLst/>
          </a:prstGeom>
          <a:ln w="0">
            <a:noFill/>
          </a:ln>
        </p:spPr>
      </p:pic>
      <p:sp>
        <p:nvSpPr>
          <p:cNvPr id="298" name="Google Shape;508;p63"/>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pPr>
            <a:r>
              <a:rPr b="1" lang="en-US" sz="2400" spc="-1" strike="noStrike">
                <a:solidFill>
                  <a:srgbClr val="000000"/>
                </a:solidFill>
                <a:latin typeface="Times New Roman"/>
                <a:ea typeface="Arial"/>
              </a:rPr>
              <a:t>Screen</a:t>
            </a:r>
            <a:r>
              <a:rPr b="1" lang="en-US" sz="2400" spc="-1" strike="noStrike">
                <a:solidFill>
                  <a:srgbClr val="000000"/>
                </a:solidFill>
                <a:latin typeface="Times New Roman"/>
                <a:ea typeface="Arial"/>
              </a:rPr>
              <a:t>shot of </a:t>
            </a:r>
            <a:r>
              <a:rPr b="1" lang="en-US" sz="2400" spc="-1" strike="noStrike">
                <a:solidFill>
                  <a:srgbClr val="000000"/>
                </a:solidFill>
                <a:latin typeface="Times New Roman"/>
                <a:ea typeface="Arial"/>
              </a:rPr>
              <a:t>Article </a:t>
            </a:r>
            <a:r>
              <a:rPr b="1" lang="en-US" sz="2400" spc="-1" strike="noStrike">
                <a:solidFill>
                  <a:srgbClr val="000000"/>
                </a:solidFill>
                <a:latin typeface="Times New Roman"/>
                <a:ea typeface="Arial"/>
              </a:rPr>
              <a:t>Submis</a:t>
            </a:r>
            <a:r>
              <a:rPr b="1" lang="en-US" sz="2400" spc="-1" strike="noStrike">
                <a:solidFill>
                  <a:srgbClr val="000000"/>
                </a:solidFill>
                <a:latin typeface="Times New Roman"/>
                <a:ea typeface="Arial"/>
              </a:rPr>
              <a:t>sion to </a:t>
            </a:r>
            <a:r>
              <a:rPr b="1" lang="en-US" sz="2400" spc="-1" strike="noStrike">
                <a:solidFill>
                  <a:srgbClr val="000000"/>
                </a:solidFill>
                <a:latin typeface="Times New Roman"/>
                <a:ea typeface="Arial"/>
              </a:rPr>
              <a:t>IEEE </a:t>
            </a:r>
            <a:r>
              <a:rPr b="1" lang="en-US" sz="2400" spc="-1" strike="noStrike">
                <a:solidFill>
                  <a:srgbClr val="000000"/>
                </a:solidFill>
                <a:latin typeface="Times New Roman"/>
                <a:ea typeface="Arial"/>
              </a:rPr>
              <a:t>Confer</a:t>
            </a:r>
            <a:r>
              <a:rPr b="1" lang="en-US" sz="2400" spc="-1" strike="noStrike">
                <a:solidFill>
                  <a:srgbClr val="000000"/>
                </a:solidFill>
                <a:latin typeface="Times New Roman"/>
                <a:ea typeface="Arial"/>
              </a:rPr>
              <a:t>ence</a:t>
            </a:r>
            <a:endParaRPr b="0" lang="en-IN" sz="2400" spc="-1" strike="noStrike">
              <a:latin typeface="Arial"/>
            </a:endParaRPr>
          </a:p>
          <a:p>
            <a:pPr algn="ctr">
              <a:lnSpc>
                <a:spcPct val="90000"/>
              </a:lnSpc>
              <a:buNone/>
              <a:tabLst>
                <a:tab algn="l" pos="0"/>
              </a:tabLst>
            </a:pPr>
            <a:endParaRPr b="0" lang="en-IN" sz="2400" spc="-1" strike="noStrike">
              <a:latin typeface="Arial"/>
            </a:endParaRPr>
          </a:p>
        </p:txBody>
      </p:sp>
      <p:sp>
        <p:nvSpPr>
          <p:cNvPr id="299" name="Google Shape;509;p63"/>
          <p:cNvSpPr/>
          <p:nvPr/>
        </p:nvSpPr>
        <p:spPr>
          <a:xfrm>
            <a:off x="3100680" y="4130640"/>
            <a:ext cx="724680" cy="369000"/>
          </a:xfrm>
          <a:prstGeom prst="rect">
            <a:avLst/>
          </a:prstGeom>
          <a:noFill/>
          <a:ln w="0">
            <a:noFill/>
          </a:ln>
        </p:spPr>
        <p:style>
          <a:lnRef idx="0"/>
          <a:fillRef idx="0"/>
          <a:effectRef idx="0"/>
          <a:fontRef idx="minor"/>
        </p:style>
      </p:sp>
      <p:pic>
        <p:nvPicPr>
          <p:cNvPr id="300" name="Picture 3" descr=""/>
          <p:cNvPicPr/>
          <p:nvPr/>
        </p:nvPicPr>
        <p:blipFill>
          <a:blip r:embed="rId2"/>
          <a:stretch/>
        </p:blipFill>
        <p:spPr>
          <a:xfrm>
            <a:off x="1225440" y="800280"/>
            <a:ext cx="9492480" cy="53319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Google Shape;506;p63"/>
          <p:cNvSpPr/>
          <p:nvPr/>
        </p:nvSpPr>
        <p:spPr>
          <a:xfrm>
            <a:off x="0" y="43920"/>
            <a:ext cx="184320" cy="369000"/>
          </a:xfrm>
          <a:prstGeom prst="rect">
            <a:avLst/>
          </a:prstGeom>
          <a:noFill/>
          <a:ln w="0">
            <a:noFill/>
          </a:ln>
        </p:spPr>
        <p:style>
          <a:lnRef idx="0"/>
          <a:fillRef idx="0"/>
          <a:effectRef idx="0"/>
          <a:fontRef idx="minor"/>
        </p:style>
      </p:sp>
      <p:pic>
        <p:nvPicPr>
          <p:cNvPr id="302" name="Google Shape;507;p63" descr=""/>
          <p:cNvPicPr/>
          <p:nvPr/>
        </p:nvPicPr>
        <p:blipFill>
          <a:blip r:embed="rId1"/>
          <a:stretch/>
        </p:blipFill>
        <p:spPr>
          <a:xfrm>
            <a:off x="0" y="5733360"/>
            <a:ext cx="12191760" cy="1288800"/>
          </a:xfrm>
          <a:prstGeom prst="rect">
            <a:avLst/>
          </a:prstGeom>
          <a:ln w="0">
            <a:noFill/>
          </a:ln>
        </p:spPr>
      </p:pic>
      <p:sp>
        <p:nvSpPr>
          <p:cNvPr id="303" name="Google Shape;508;p63"/>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Arial"/>
              </a:rPr>
              <a:t>Screenshot of Article Submission to IEEE Conference</a:t>
            </a:r>
            <a:endParaRPr b="0" lang="en-IN" sz="3200" spc="-1" strike="noStrike">
              <a:latin typeface="Arial"/>
            </a:endParaRPr>
          </a:p>
        </p:txBody>
      </p:sp>
      <p:sp>
        <p:nvSpPr>
          <p:cNvPr id="304" name="Google Shape;509;p63"/>
          <p:cNvSpPr/>
          <p:nvPr/>
        </p:nvSpPr>
        <p:spPr>
          <a:xfrm>
            <a:off x="3100680" y="4130640"/>
            <a:ext cx="724680" cy="369000"/>
          </a:xfrm>
          <a:prstGeom prst="rect">
            <a:avLst/>
          </a:prstGeom>
          <a:noFill/>
          <a:ln w="0">
            <a:noFill/>
          </a:ln>
        </p:spPr>
        <p:style>
          <a:lnRef idx="0"/>
          <a:fillRef idx="0"/>
          <a:effectRef idx="0"/>
          <a:fontRef idx="minor"/>
        </p:style>
      </p:sp>
      <p:pic>
        <p:nvPicPr>
          <p:cNvPr id="305" name="Picture 2" descr=""/>
          <p:cNvPicPr/>
          <p:nvPr/>
        </p:nvPicPr>
        <p:blipFill>
          <a:blip r:embed="rId2"/>
          <a:stretch/>
        </p:blipFill>
        <p:spPr>
          <a:xfrm>
            <a:off x="1319760" y="1063800"/>
            <a:ext cx="9269280" cy="52066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Google Shape;515;p64"/>
          <p:cNvSpPr/>
          <p:nvPr/>
        </p:nvSpPr>
        <p:spPr>
          <a:xfrm>
            <a:off x="0" y="0"/>
            <a:ext cx="12191760" cy="456840"/>
          </a:xfrm>
          <a:prstGeom prst="rect">
            <a:avLst/>
          </a:prstGeom>
          <a:noFill/>
          <a:ln w="0">
            <a:noFill/>
          </a:ln>
        </p:spPr>
        <p:style>
          <a:lnRef idx="0"/>
          <a:fillRef idx="0"/>
          <a:effectRef idx="0"/>
          <a:fontRef idx="minor"/>
        </p:style>
      </p:sp>
      <p:sp>
        <p:nvSpPr>
          <p:cNvPr id="307" name="Google Shape;516;p64"/>
          <p:cNvSpPr/>
          <p:nvPr/>
        </p:nvSpPr>
        <p:spPr>
          <a:xfrm>
            <a:off x="2476440" y="4098960"/>
            <a:ext cx="7238520" cy="907560"/>
          </a:xfrm>
          <a:prstGeom prst="rect">
            <a:avLst/>
          </a:prstGeom>
          <a:noFill/>
          <a:ln w="0">
            <a:noFill/>
          </a:ln>
        </p:spPr>
        <p:style>
          <a:lnRef idx="0"/>
          <a:fillRef idx="0"/>
          <a:effectRef idx="0"/>
          <a:fontRef idx="minor"/>
        </p:style>
      </p:sp>
      <p:pic>
        <p:nvPicPr>
          <p:cNvPr id="308" name="Google Shape;517;p64" descr=""/>
          <p:cNvPicPr/>
          <p:nvPr/>
        </p:nvPicPr>
        <p:blipFill>
          <a:blip r:embed="rId1"/>
          <a:stretch/>
        </p:blipFill>
        <p:spPr>
          <a:xfrm>
            <a:off x="0" y="5936760"/>
            <a:ext cx="12191760" cy="1288800"/>
          </a:xfrm>
          <a:prstGeom prst="rect">
            <a:avLst/>
          </a:prstGeom>
          <a:ln w="0">
            <a:noFill/>
          </a:ln>
        </p:spPr>
      </p:pic>
      <p:sp>
        <p:nvSpPr>
          <p:cNvPr id="309" name="Google Shape;518;p64"/>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Conclusion </a:t>
            </a:r>
            <a:endParaRPr b="0" lang="en-IN" sz="3200" spc="-1" strike="noStrike">
              <a:latin typeface="Arial"/>
            </a:endParaRPr>
          </a:p>
        </p:txBody>
      </p:sp>
      <p:sp>
        <p:nvSpPr>
          <p:cNvPr id="310" name="Google Shape;519;p64"/>
          <p:cNvSpPr/>
          <p:nvPr/>
        </p:nvSpPr>
        <p:spPr>
          <a:xfrm>
            <a:off x="380160" y="714960"/>
            <a:ext cx="9511920" cy="5931720"/>
          </a:xfrm>
          <a:prstGeom prst="rect">
            <a:avLst/>
          </a:prstGeom>
          <a:noFill/>
          <a:ln w="0">
            <a:noFill/>
          </a:ln>
        </p:spPr>
        <p:style>
          <a:lnRef idx="0"/>
          <a:fillRef idx="0"/>
          <a:effectRef idx="0"/>
          <a:fontRef idx="minor"/>
        </p:style>
        <p:txBody>
          <a:bodyPr anchor="t">
            <a:spAutoFit/>
          </a:bodyPr>
          <a:p>
            <a:pPr>
              <a:lnSpc>
                <a:spcPct val="150000"/>
              </a:lnSpc>
              <a:buNone/>
              <a:tabLst>
                <a:tab algn="l" pos="0"/>
              </a:tabLst>
            </a:pPr>
            <a:r>
              <a:rPr b="0" lang="en-US" sz="1600" spc="-1" strike="noStrike">
                <a:solidFill>
                  <a:srgbClr val="000000"/>
                </a:solidFill>
                <a:latin typeface="Times New Roman"/>
                <a:ea typeface="Times New Roman"/>
              </a:rPr>
              <a:t>To conclude stock is an unpredictable mechanism which follows the segments of chain and the dependencies of the same are unpredictable. It is defined to be a curve which keeps on changing and turning the price from low to high and vice-versa.</a:t>
            </a:r>
            <a:endParaRPr b="0" lang="en-IN" sz="1600" spc="-1" strike="noStrike">
              <a:latin typeface="Arial"/>
            </a:endParaRPr>
          </a:p>
          <a:p>
            <a:pPr>
              <a:lnSpc>
                <a:spcPct val="150000"/>
              </a:lnSpc>
              <a:buNone/>
              <a:tabLst>
                <a:tab algn="l" pos="0"/>
              </a:tabLst>
            </a:pPr>
            <a:r>
              <a:rPr b="0" lang="en-US" sz="1600" spc="-1" strike="noStrike">
                <a:solidFill>
                  <a:srgbClr val="000000"/>
                </a:solidFill>
                <a:latin typeface="Times New Roman"/>
                <a:ea typeface="Times New Roman"/>
              </a:rPr>
              <a:t>As the integration of the same is higher with other dependencies so leaving one dependency compromises the level of accuracy. Accuracy is not the term used over in stock as the actual prediction is not possible for any fiscal days it keeps on changing and turning the tables day and night. Having higher component assets and the dependencies makes it more feasible and flexible in nature causing it even harder to predict. The approx. value is taken into consideration and the hit or profit or the gain rate is calculated for the same.</a:t>
            </a:r>
            <a:endParaRPr b="0" lang="en-IN" sz="1600" spc="-1" strike="noStrike">
              <a:latin typeface="Arial"/>
            </a:endParaRPr>
          </a:p>
          <a:p>
            <a:pPr>
              <a:lnSpc>
                <a:spcPct val="150000"/>
              </a:lnSpc>
              <a:buNone/>
              <a:tabLst>
                <a:tab algn="l" pos="0"/>
              </a:tabLst>
            </a:pPr>
            <a:r>
              <a:rPr b="0" lang="en-US" sz="1600" spc="-1" strike="noStrike">
                <a:solidFill>
                  <a:srgbClr val="000000"/>
                </a:solidFill>
                <a:latin typeface="Times New Roman"/>
                <a:ea typeface="Times New Roman"/>
              </a:rPr>
              <a:t>In the project various high level machine learning algorithms are implemented and integrated and the output is generated from the same making a user visible with the outputs in the form of graph which makes it easier for them to see and interpret what’s the scenario and they can decide on the same to invest and get the</a:t>
            </a:r>
            <a:endParaRPr b="0" lang="en-IN" sz="1600" spc="-1" strike="noStrike">
              <a:latin typeface="Arial"/>
            </a:endParaRPr>
          </a:p>
          <a:p>
            <a:pPr>
              <a:lnSpc>
                <a:spcPct val="150000"/>
              </a:lnSpc>
              <a:buNone/>
              <a:tabLst>
                <a:tab algn="l" pos="0"/>
              </a:tabLst>
            </a:pPr>
            <a:r>
              <a:rPr b="0" lang="en-US" sz="1600" spc="-1" strike="noStrike">
                <a:solidFill>
                  <a:srgbClr val="000000"/>
                </a:solidFill>
                <a:latin typeface="Times New Roman"/>
                <a:ea typeface="Times New Roman"/>
              </a:rPr>
              <a:t>benefit out of it,</a:t>
            </a:r>
            <a:endParaRPr b="0" lang="en-IN" sz="1600" spc="-1" strike="noStrike">
              <a:latin typeface="Arial"/>
            </a:endParaRPr>
          </a:p>
          <a:p>
            <a:pPr>
              <a:lnSpc>
                <a:spcPct val="150000"/>
              </a:lnSpc>
              <a:buNone/>
              <a:tabLst>
                <a:tab algn="l" pos="0"/>
              </a:tabLst>
            </a:pPr>
            <a:r>
              <a:rPr b="0" lang="en-US" sz="1600" spc="-1" strike="noStrike">
                <a:solidFill>
                  <a:srgbClr val="000000"/>
                </a:solidFill>
                <a:latin typeface="Times New Roman"/>
                <a:ea typeface="Times New Roman"/>
              </a:rPr>
              <a:t>The proposed software takes the raw set of data from the dataset or the .csv file and process it. The cleaning and cleansing of data are done and then further processed to gain the effective outcomes. After the computational mean the output is displayed in the screen in the form of graph.</a:t>
            </a:r>
            <a:endParaRPr b="0" lang="en-IN" sz="1600" spc="-1" strike="noStrike">
              <a:latin typeface="Arial"/>
            </a:endParaRPr>
          </a:p>
          <a:p>
            <a:pPr marL="457200">
              <a:lnSpc>
                <a:spcPct val="150000"/>
              </a:lnSpc>
              <a:buNone/>
              <a:tabLst>
                <a:tab algn="l" pos="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Google Shape;524;p65"/>
          <p:cNvSpPr/>
          <p:nvPr/>
        </p:nvSpPr>
        <p:spPr>
          <a:xfrm>
            <a:off x="0" y="0"/>
            <a:ext cx="12191760" cy="456840"/>
          </a:xfrm>
          <a:prstGeom prst="rect">
            <a:avLst/>
          </a:prstGeom>
          <a:noFill/>
          <a:ln w="0">
            <a:noFill/>
          </a:ln>
        </p:spPr>
        <p:style>
          <a:lnRef idx="0"/>
          <a:fillRef idx="0"/>
          <a:effectRef idx="0"/>
          <a:fontRef idx="minor"/>
        </p:style>
      </p:sp>
      <p:pic>
        <p:nvPicPr>
          <p:cNvPr id="312" name="Google Shape;525;p65" descr=""/>
          <p:cNvPicPr/>
          <p:nvPr/>
        </p:nvPicPr>
        <p:blipFill>
          <a:blip r:embed="rId1"/>
          <a:stretch/>
        </p:blipFill>
        <p:spPr>
          <a:xfrm>
            <a:off x="0" y="5564160"/>
            <a:ext cx="12191760" cy="1288800"/>
          </a:xfrm>
          <a:prstGeom prst="rect">
            <a:avLst/>
          </a:prstGeom>
          <a:ln w="0">
            <a:noFill/>
          </a:ln>
        </p:spPr>
      </p:pic>
      <p:sp>
        <p:nvSpPr>
          <p:cNvPr id="313" name="Google Shape;526;p65"/>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References</a:t>
            </a:r>
            <a:endParaRPr b="0" lang="en-IN" sz="3200" spc="-1" strike="noStrike">
              <a:latin typeface="Arial"/>
            </a:endParaRPr>
          </a:p>
        </p:txBody>
      </p:sp>
      <p:sp>
        <p:nvSpPr>
          <p:cNvPr id="314" name="Google Shape;527;p65"/>
          <p:cNvSpPr/>
          <p:nvPr/>
        </p:nvSpPr>
        <p:spPr>
          <a:xfrm>
            <a:off x="370440" y="703080"/>
            <a:ext cx="11076120" cy="5694120"/>
          </a:xfrm>
          <a:prstGeom prst="rect">
            <a:avLst/>
          </a:prstGeom>
          <a:noFill/>
          <a:ln w="0">
            <a:noFill/>
          </a:ln>
        </p:spPr>
        <p:style>
          <a:lnRef idx="0"/>
          <a:fillRef idx="0"/>
          <a:effectRef idx="0"/>
          <a:fontRef idx="minor"/>
        </p:style>
        <p:txBody>
          <a:bodyPr anchor="t">
            <a:spAutoFit/>
          </a:bodyPr>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[1] D. P. Gandhmal and K. Kumar, "Systematic analysis and review of stock market prediction</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Techniques," Computer Science Review, vol. 34, 2019, doi: 10.1016/j.cosrev.2019.08.001.</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[2] Patel, J., Shah, S., Thakkar, P., &amp; Kotecha, K. (2015). Predicting stock and stock price index</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ovemet using Trend Deterministic Data Preparation and machine learning techniques. Expert</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Systems with Applications, 42(1), 259-268.</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[3]E.Cambria, D. Olsher, and D. Rajagopal, ³Senticnet 3: a common and common-sense knowledge</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base for cognition-driven sentiment analysis, ́ AAAI, pp. 1515±1521, 2014.</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[4] M. Ballings, D. V. D. Poel, N. Hespeels, and R. Gryp, “Evaluating multiple classifiers for stock</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price direction prediction,” Expert Systems with Applications, vol. 42, no. 20, pp. 7046–7056 2015.</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[5] L. Nassar, I. E. Okwuchi, M. Saad, F. Karray and K. Ponnambalam, "Deep Learning Based</a:t>
            </a:r>
            <a:endParaRPr b="0" lang="en-IN" sz="1700" spc="-1" strike="noStrike">
              <a:latin typeface="Arial"/>
            </a:endParaRPr>
          </a:p>
          <a:p>
            <a:pPr marL="457200" algn="just">
              <a:lnSpc>
                <a:spcPct val="100000"/>
              </a:lnSpc>
              <a:spcBef>
                <a:spcPts val="1599"/>
              </a:spcBef>
              <a:buNone/>
              <a:tabLst>
                <a:tab algn="l" pos="0"/>
              </a:tabLst>
            </a:pPr>
            <a:r>
              <a:rPr b="0" lang="en-US" sz="1700" spc="-1" strike="noStrike">
                <a:solidFill>
                  <a:srgbClr val="000000"/>
                </a:solidFill>
                <a:latin typeface="Times New Roman"/>
                <a:ea typeface="Times New Roman"/>
              </a:rPr>
              <a:t>Approach for Fresh Produce Market Price Prediction," 2020 International Joint Conference on Neural Networks (IJCNN), Glasgow, United Kingdom, 2020, pp. 1-7, doi: 10.1109/IJCNN48605.2020.9207537.</a:t>
            </a:r>
            <a:endParaRPr b="0" lang="en-IN" sz="1700" spc="-1" strike="noStrike">
              <a:latin typeface="Arial"/>
            </a:endParaRPr>
          </a:p>
          <a:p>
            <a:pPr marL="457200" algn="just">
              <a:lnSpc>
                <a:spcPct val="100000"/>
              </a:lnSpc>
              <a:spcBef>
                <a:spcPts val="1599"/>
              </a:spcBef>
              <a:buNone/>
              <a:tabLst>
                <a:tab algn="l" pos="0"/>
              </a:tabLst>
            </a:pP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Google Shape;532;p66"/>
          <p:cNvSpPr/>
          <p:nvPr/>
        </p:nvSpPr>
        <p:spPr>
          <a:xfrm>
            <a:off x="0" y="0"/>
            <a:ext cx="12191760" cy="456840"/>
          </a:xfrm>
          <a:prstGeom prst="rect">
            <a:avLst/>
          </a:prstGeom>
          <a:noFill/>
          <a:ln w="0">
            <a:noFill/>
          </a:ln>
        </p:spPr>
        <p:style>
          <a:lnRef idx="0"/>
          <a:fillRef idx="0"/>
          <a:effectRef idx="0"/>
          <a:fontRef idx="minor"/>
        </p:style>
      </p:sp>
      <p:pic>
        <p:nvPicPr>
          <p:cNvPr id="316" name="Google Shape;533;p66" descr=""/>
          <p:cNvPicPr/>
          <p:nvPr/>
        </p:nvPicPr>
        <p:blipFill>
          <a:blip r:embed="rId1"/>
          <a:stretch/>
        </p:blipFill>
        <p:spPr>
          <a:xfrm>
            <a:off x="0" y="5564160"/>
            <a:ext cx="12191760" cy="1288800"/>
          </a:xfrm>
          <a:prstGeom prst="rect">
            <a:avLst/>
          </a:prstGeom>
          <a:ln w="0">
            <a:noFill/>
          </a:ln>
        </p:spPr>
      </p:pic>
      <p:sp>
        <p:nvSpPr>
          <p:cNvPr id="317" name="Google Shape;534;p66"/>
          <p:cNvSpPr/>
          <p:nvPr/>
        </p:nvSpPr>
        <p:spPr>
          <a:xfrm>
            <a:off x="0" y="0"/>
            <a:ext cx="12191760" cy="639720"/>
          </a:xfrm>
          <a:prstGeom prst="rect">
            <a:avLst/>
          </a:prstGeom>
          <a:solidFill>
            <a:schemeClr val="accent2"/>
          </a:solidFill>
          <a:ln w="9525">
            <a:solidFill>
              <a:srgbClr val="000000"/>
            </a:solidFill>
            <a:round/>
          </a:ln>
        </p:spPr>
        <p:style>
          <a:lnRef idx="0"/>
          <a:fillRef idx="0"/>
          <a:effectRef idx="0"/>
          <a:fontRef idx="minor"/>
        </p:style>
        <p:txBody>
          <a:bodyPr anchor="ctr">
            <a:normAutofit/>
          </a:bodyPr>
          <a:p>
            <a:pPr algn="ctr">
              <a:lnSpc>
                <a:spcPct val="90000"/>
              </a:lnSpc>
              <a:buNone/>
              <a:tabLst>
                <a:tab algn="l" pos="0"/>
              </a:tabLst>
            </a:pPr>
            <a:r>
              <a:rPr b="1" lang="en-US" sz="3200" spc="-1" strike="noStrike">
                <a:solidFill>
                  <a:srgbClr val="000000"/>
                </a:solidFill>
                <a:latin typeface="Times New Roman"/>
                <a:ea typeface="Times New Roman"/>
              </a:rPr>
              <a:t>References</a:t>
            </a:r>
            <a:endParaRPr b="0" lang="en-IN" sz="3200" spc="-1" strike="noStrike">
              <a:latin typeface="Arial"/>
            </a:endParaRPr>
          </a:p>
        </p:txBody>
      </p:sp>
      <p:sp>
        <p:nvSpPr>
          <p:cNvPr id="318" name="Google Shape;535;p66"/>
          <p:cNvSpPr/>
          <p:nvPr/>
        </p:nvSpPr>
        <p:spPr>
          <a:xfrm>
            <a:off x="342720" y="1047600"/>
            <a:ext cx="10176480" cy="4255560"/>
          </a:xfrm>
          <a:prstGeom prst="rect">
            <a:avLst/>
          </a:prstGeom>
          <a:noFill/>
          <a:ln w="0">
            <a:noFill/>
          </a:ln>
        </p:spPr>
        <p:style>
          <a:lnRef idx="0"/>
          <a:fillRef idx="0"/>
          <a:effectRef idx="0"/>
          <a:fontRef idx="minor"/>
        </p:style>
        <p:txBody>
          <a:bodyPr anchor="t">
            <a:spAutoFit/>
          </a:bodyPr>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[6] V. Unadkat, P. Sayani, P. Kanani and P. Doshi, "Deep Learning for Financial Prediction," 2018</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International Conference on Circuits and Systems in Digital Enterprise Technology (ICCSDET), Kottayam, India, 2018, pp. 1-6, doi:10.1109/ICCSDET.2018.8821178.</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[7] Convolutional LSTM, LSTM, Fully Connected doc- X. Shi, Z. Chen, H. Wang, D. Yeung, W.</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Wong, and W. Woo, “Convolutional LSTM network: A machine learning approach for precipitation nowcasting,” CoRR, vol. abs/1506.04214,2015.</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[8] https://ieeexplore.ieee.org/</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[9] https://finance.yahoo.com/</a:t>
            </a:r>
            <a:endParaRPr b="0" lang="en-IN" sz="1800" spc="-1" strike="noStrike">
              <a:latin typeface="Arial"/>
            </a:endParaRPr>
          </a:p>
          <a:p>
            <a:pPr marL="457200" algn="just">
              <a:lnSpc>
                <a:spcPct val="100000"/>
              </a:lnSpc>
              <a:spcBef>
                <a:spcPts val="1599"/>
              </a:spcBef>
              <a:buNone/>
              <a:tabLst>
                <a:tab algn="l" pos="0"/>
              </a:tabLst>
            </a:pPr>
            <a:r>
              <a:rPr b="0" lang="en-US" sz="1800" spc="-1" strike="noStrike">
                <a:solidFill>
                  <a:srgbClr val="000000"/>
                </a:solidFill>
                <a:latin typeface="Times New Roman"/>
                <a:ea typeface="Times New Roman"/>
              </a:rPr>
              <a:t>[10] www.analyticsvidhya.com/blog/2017/09/common-machine-learning</a:t>
            </a:r>
            <a:endParaRPr b="0" lang="en-IN" sz="1800" spc="-1" strike="noStrike">
              <a:latin typeface="Arial"/>
            </a:endParaRPr>
          </a:p>
          <a:p>
            <a:pPr marL="457200" algn="just">
              <a:lnSpc>
                <a:spcPct val="100000"/>
              </a:lnSpc>
              <a:spcBef>
                <a:spcPts val="1599"/>
              </a:spcBef>
              <a:buNone/>
              <a:tabLst>
                <a:tab algn="l" pos="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Google Shape;540;p67"/>
          <p:cNvSpPr/>
          <p:nvPr/>
        </p:nvSpPr>
        <p:spPr>
          <a:xfrm>
            <a:off x="0" y="0"/>
            <a:ext cx="12191760" cy="456840"/>
          </a:xfrm>
          <a:prstGeom prst="rect">
            <a:avLst/>
          </a:prstGeom>
          <a:noFill/>
          <a:ln w="0">
            <a:noFill/>
          </a:ln>
        </p:spPr>
        <p:style>
          <a:lnRef idx="0"/>
          <a:fillRef idx="0"/>
          <a:effectRef idx="0"/>
          <a:fontRef idx="minor"/>
        </p:style>
      </p:sp>
      <p:sp>
        <p:nvSpPr>
          <p:cNvPr id="320" name="Google Shape;541;p67"/>
          <p:cNvSpPr/>
          <p:nvPr/>
        </p:nvSpPr>
        <p:spPr>
          <a:xfrm>
            <a:off x="2251080" y="1069920"/>
            <a:ext cx="7238520" cy="907560"/>
          </a:xfrm>
          <a:prstGeom prst="rect">
            <a:avLst/>
          </a:prstGeom>
          <a:noFill/>
          <a:ln w="0">
            <a:noFill/>
          </a:ln>
        </p:spPr>
        <p:style>
          <a:lnRef idx="0"/>
          <a:fillRef idx="0"/>
          <a:effectRef idx="0"/>
          <a:fontRef idx="minor"/>
        </p:style>
      </p:sp>
      <p:sp>
        <p:nvSpPr>
          <p:cNvPr id="321" name="Google Shape;542;p67"/>
          <p:cNvSpPr/>
          <p:nvPr/>
        </p:nvSpPr>
        <p:spPr>
          <a:xfrm>
            <a:off x="1766880" y="1978200"/>
            <a:ext cx="8206920" cy="1861920"/>
          </a:xfrm>
          <a:prstGeom prst="rect">
            <a:avLst/>
          </a:prstGeom>
          <a:noFill/>
          <a:ln w="0">
            <a:noFill/>
          </a:ln>
        </p:spPr>
        <p:style>
          <a:lnRef idx="0"/>
          <a:fillRef idx="0"/>
          <a:effectRef idx="0"/>
          <a:fontRef idx="minor"/>
        </p:style>
        <p:txBody>
          <a:bodyPr anchor="t">
            <a:noAutofit/>
          </a:bodyPr>
          <a:p>
            <a:pPr algn="ctr">
              <a:lnSpc>
                <a:spcPct val="100000"/>
              </a:lnSpc>
              <a:buNone/>
              <a:tabLst>
                <a:tab algn="l" pos="0"/>
              </a:tabLst>
            </a:pPr>
            <a:r>
              <a:rPr b="1" i="1" lang="en-US" sz="11500" spc="-1" strike="noStrike">
                <a:solidFill>
                  <a:srgbClr val="262626"/>
                </a:solidFill>
                <a:latin typeface="Bodoni"/>
                <a:ea typeface="Bodoni"/>
              </a:rPr>
              <a:t>Thank you !</a:t>
            </a:r>
            <a:endParaRPr b="0" lang="en-IN" sz="11500" spc="-1" strike="noStrike">
              <a:latin typeface="Arial"/>
            </a:endParaRPr>
          </a:p>
        </p:txBody>
      </p:sp>
      <p:pic>
        <p:nvPicPr>
          <p:cNvPr id="322" name="Google Shape;543;p67" descr=""/>
          <p:cNvPicPr/>
          <p:nvPr/>
        </p:nvPicPr>
        <p:blipFill>
          <a:blip r:embed="rId1"/>
          <a:stretch/>
        </p:blipFill>
        <p:spPr>
          <a:xfrm>
            <a:off x="0" y="5564160"/>
            <a:ext cx="12191760" cy="12888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Google Shape;132;p18"/>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Objective </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12" name="Google Shape;133;p18"/>
          <p:cNvSpPr/>
          <p:nvPr/>
        </p:nvSpPr>
        <p:spPr>
          <a:xfrm>
            <a:off x="1233000" y="2274840"/>
            <a:ext cx="7910640" cy="2119320"/>
          </a:xfrm>
          <a:prstGeom prst="rect">
            <a:avLst/>
          </a:prstGeom>
          <a:noFill/>
          <a:ln w="0">
            <a:noFill/>
          </a:ln>
        </p:spPr>
        <p:style>
          <a:lnRef idx="0"/>
          <a:fillRef idx="0"/>
          <a:effectRef idx="0"/>
          <a:fontRef idx="minor"/>
        </p:style>
        <p:txBody>
          <a:bodyPr anchor="t">
            <a:noAutofit/>
          </a:bodyPr>
          <a:p>
            <a:pPr marL="285840" indent="-285840">
              <a:lnSpc>
                <a:spcPct val="150000"/>
              </a:lnSpc>
              <a:buClr>
                <a:srgbClr val="000000"/>
              </a:buClr>
              <a:buFont typeface="Arial"/>
              <a:buChar char="•"/>
            </a:pPr>
            <a:r>
              <a:rPr b="0" lang="en-US" sz="1800" spc="-1" strike="noStrike">
                <a:solidFill>
                  <a:srgbClr val="000000"/>
                </a:solidFill>
                <a:latin typeface="Arial"/>
                <a:ea typeface="Arial"/>
              </a:rPr>
              <a:t>Predict the future stalk rates and the approximate growth factor of the company using 4 Machine Learning </a:t>
            </a:r>
            <a:endParaRPr b="0" lang="en-IN" sz="1800" spc="-1" strike="noStrike">
              <a:latin typeface="Arial"/>
            </a:endParaRPr>
          </a:p>
          <a:p>
            <a:pPr>
              <a:lnSpc>
                <a:spcPct val="150000"/>
              </a:lnSpc>
              <a:buNone/>
              <a:tabLst>
                <a:tab algn="l" pos="0"/>
              </a:tabLst>
            </a:pPr>
            <a:r>
              <a:rPr b="0" lang="en-US" sz="1800" spc="-1" strike="noStrike">
                <a:solidFill>
                  <a:srgbClr val="000000"/>
                </a:solidFill>
                <a:latin typeface="Arial"/>
                <a:ea typeface="Arial"/>
              </a:rPr>
              <a:t> •  </a:t>
            </a:r>
            <a:r>
              <a:rPr b="0" lang="en-US" sz="1800" spc="-1" strike="noStrike">
                <a:solidFill>
                  <a:srgbClr val="000000"/>
                </a:solidFill>
                <a:latin typeface="Arial"/>
                <a:ea typeface="Arial"/>
              </a:rPr>
              <a:t>Use of Sentimental Analysis to study and give correct assumptions.</a:t>
            </a:r>
            <a:endParaRPr b="0" lang="en-IN" sz="1800" spc="-1" strike="noStrike">
              <a:latin typeface="Arial"/>
            </a:endParaRPr>
          </a:p>
          <a:p>
            <a:pPr>
              <a:lnSpc>
                <a:spcPct val="150000"/>
              </a:lnSpc>
              <a:buNone/>
              <a:tabLst>
                <a:tab algn="l" pos="0"/>
              </a:tabLst>
            </a:pPr>
            <a:r>
              <a:rPr b="0" lang="en-US" sz="1800" spc="-1" strike="noStrike">
                <a:solidFill>
                  <a:srgbClr val="000000"/>
                </a:solidFill>
                <a:latin typeface="Arial"/>
                <a:ea typeface="Arial"/>
              </a:rPr>
              <a:t> •  </a:t>
            </a:r>
            <a:r>
              <a:rPr b="0" lang="en-US" sz="1800" spc="-1" strike="noStrike">
                <a:solidFill>
                  <a:srgbClr val="000000"/>
                </a:solidFill>
                <a:latin typeface="Arial"/>
                <a:ea typeface="Arial"/>
              </a:rPr>
              <a:t>Use of TF-IDF</a:t>
            </a:r>
            <a:endParaRPr b="0" lang="en-IN" sz="1800" spc="-1" strike="noStrike">
              <a:latin typeface="Arial"/>
            </a:endParaRPr>
          </a:p>
          <a:p>
            <a:pPr>
              <a:lnSpc>
                <a:spcPct val="150000"/>
              </a:lnSpc>
              <a:buNone/>
              <a:tabLst>
                <a:tab algn="l" pos="0"/>
              </a:tabLst>
            </a:pPr>
            <a:r>
              <a:rPr b="0" lang="en-US" sz="1800" spc="-1" strike="noStrike">
                <a:solidFill>
                  <a:srgbClr val="000000"/>
                </a:solidFill>
                <a:latin typeface="Arial"/>
                <a:ea typeface="Arial"/>
              </a:rPr>
              <a:t> •  </a:t>
            </a:r>
            <a:r>
              <a:rPr b="0" lang="en-US" sz="1800" spc="-1" strike="noStrike">
                <a:solidFill>
                  <a:srgbClr val="000000"/>
                </a:solidFill>
                <a:latin typeface="Arial"/>
                <a:ea typeface="Arial"/>
              </a:rPr>
              <a:t>Improve stock price prediction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Google Shape;132;p18"/>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Motivation </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14" name="Google Shape;133;p18"/>
          <p:cNvSpPr/>
          <p:nvPr/>
        </p:nvSpPr>
        <p:spPr>
          <a:xfrm>
            <a:off x="73440" y="1309320"/>
            <a:ext cx="7910640" cy="2119320"/>
          </a:xfrm>
          <a:prstGeom prst="rect">
            <a:avLst/>
          </a:prstGeom>
          <a:noFill/>
          <a:ln w="0">
            <a:noFill/>
          </a:ln>
        </p:spPr>
        <p:style>
          <a:lnRef idx="0"/>
          <a:fillRef idx="0"/>
          <a:effectRef idx="0"/>
          <a:fontRef idx="minor"/>
        </p:style>
        <p:txBody>
          <a:bodyPr anchor="t">
            <a:noAutofit/>
          </a:bodyPr>
          <a:p>
            <a:pPr>
              <a:lnSpc>
                <a:spcPct val="100000"/>
              </a:lnSpc>
              <a:buNone/>
            </a:pPr>
            <a:r>
              <a:rPr b="1" lang="en-US" sz="1800" spc="-1" strike="noStrike">
                <a:solidFill>
                  <a:srgbClr val="000000"/>
                </a:solidFill>
                <a:latin typeface="Arial"/>
                <a:ea typeface="Times New Roman"/>
              </a:rPr>
              <a:t> </a:t>
            </a:r>
            <a:endParaRPr b="0" lang="en-IN" sz="1800" spc="-1" strike="noStrike">
              <a:latin typeface="Arial"/>
            </a:endParaRPr>
          </a:p>
          <a:p>
            <a:pPr lvl="3" marL="1600200" indent="-228600">
              <a:lnSpc>
                <a:spcPct val="141000"/>
              </a:lnSpc>
              <a:buClr>
                <a:srgbClr val="000000"/>
              </a:buClr>
              <a:buFont typeface="Symbol"/>
              <a:buChar char=""/>
              <a:tabLst>
                <a:tab algn="l" pos="902160"/>
              </a:tabLst>
            </a:pPr>
            <a:r>
              <a:rPr b="0" lang="en-US" sz="1800" spc="-1" strike="noStrike">
                <a:solidFill>
                  <a:srgbClr val="000000"/>
                </a:solidFill>
                <a:latin typeface="Arial"/>
                <a:ea typeface="Symbol"/>
              </a:rPr>
              <a:t>To</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determine</a:t>
            </a:r>
            <a:r>
              <a:rPr b="0" lang="en-US" sz="1800" spc="-21" strike="noStrike">
                <a:solidFill>
                  <a:srgbClr val="000000"/>
                </a:solidFill>
                <a:latin typeface="Arial"/>
                <a:ea typeface="Symbol"/>
              </a:rPr>
              <a:t> </a:t>
            </a:r>
            <a:r>
              <a:rPr b="0" lang="en-US" sz="1800" spc="-1" strike="noStrike">
                <a:solidFill>
                  <a:srgbClr val="000000"/>
                </a:solidFill>
                <a:latin typeface="Arial"/>
                <a:ea typeface="Symbol"/>
              </a:rPr>
              <a:t>the</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data</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fluctuating</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or</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stable</a:t>
            </a:r>
            <a:r>
              <a:rPr b="0" lang="en-US" sz="1800" spc="-12" strike="noStrike">
                <a:solidFill>
                  <a:srgbClr val="000000"/>
                </a:solidFill>
                <a:latin typeface="Arial"/>
                <a:ea typeface="Symbol"/>
              </a:rPr>
              <a:t> </a:t>
            </a:r>
            <a:r>
              <a:rPr b="0" lang="en-US" sz="1800" spc="-1" strike="noStrike">
                <a:solidFill>
                  <a:srgbClr val="000000"/>
                </a:solidFill>
                <a:latin typeface="Arial"/>
                <a:ea typeface="Symbol"/>
              </a:rPr>
              <a:t>entities</a:t>
            </a:r>
            <a:r>
              <a:rPr b="0" lang="en-US" sz="1800" spc="-7" strike="noStrike">
                <a:solidFill>
                  <a:srgbClr val="000000"/>
                </a:solidFill>
                <a:latin typeface="Arial"/>
                <a:ea typeface="Symbol"/>
              </a:rPr>
              <a:t> </a:t>
            </a:r>
            <a:r>
              <a:rPr b="0" lang="en-US" sz="1800" spc="-1" strike="noStrike">
                <a:solidFill>
                  <a:srgbClr val="000000"/>
                </a:solidFill>
                <a:latin typeface="Arial"/>
                <a:ea typeface="Symbol"/>
              </a:rPr>
              <a:t>for</a:t>
            </a:r>
            <a:r>
              <a:rPr b="0" lang="en-US" sz="1800" spc="-26" strike="noStrike">
                <a:solidFill>
                  <a:srgbClr val="000000"/>
                </a:solidFill>
                <a:latin typeface="Arial"/>
                <a:ea typeface="Symbol"/>
              </a:rPr>
              <a:t> </a:t>
            </a:r>
            <a:r>
              <a:rPr b="0" lang="en-US" sz="1800" spc="-1" strike="noStrike">
                <a:solidFill>
                  <a:srgbClr val="000000"/>
                </a:solidFill>
                <a:latin typeface="Arial"/>
                <a:ea typeface="Symbol"/>
              </a:rPr>
              <a:t>the</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learning</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and</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implement for the real-world use of system.</a:t>
            </a:r>
            <a:endParaRPr b="0" lang="en-IN" sz="1800" spc="-1" strike="noStrike">
              <a:latin typeface="Arial"/>
            </a:endParaRPr>
          </a:p>
          <a:p>
            <a:pPr lvl="3" marL="1600200" indent="-228600">
              <a:lnSpc>
                <a:spcPct val="100000"/>
              </a:lnSpc>
              <a:spcBef>
                <a:spcPts val="136"/>
              </a:spcBef>
              <a:buClr>
                <a:srgbClr val="000000"/>
              </a:buClr>
              <a:buFont typeface="Symbol"/>
              <a:buChar char=""/>
              <a:tabLst>
                <a:tab algn="l" pos="902160"/>
              </a:tabLst>
            </a:pPr>
            <a:r>
              <a:rPr b="0" lang="en-US" sz="1800" spc="-1" strike="noStrike">
                <a:solidFill>
                  <a:srgbClr val="000000"/>
                </a:solidFill>
                <a:latin typeface="Arial"/>
                <a:ea typeface="Symbol"/>
              </a:rPr>
              <a:t>decipher</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real</a:t>
            </a:r>
            <a:r>
              <a:rPr b="0" lang="en-US" sz="1800" spc="-7" strike="noStrike">
                <a:solidFill>
                  <a:srgbClr val="000000"/>
                </a:solidFill>
                <a:latin typeface="Arial"/>
                <a:ea typeface="Symbol"/>
              </a:rPr>
              <a:t> </a:t>
            </a:r>
            <a:r>
              <a:rPr b="0" lang="en-US" sz="1800" spc="-1" strike="noStrike">
                <a:solidFill>
                  <a:srgbClr val="000000"/>
                </a:solidFill>
                <a:latin typeface="Arial"/>
                <a:ea typeface="Symbol"/>
              </a:rPr>
              <a:t>time</a:t>
            </a:r>
            <a:r>
              <a:rPr b="0" lang="en-US" sz="1800" spc="-21" strike="noStrike">
                <a:solidFill>
                  <a:srgbClr val="000000"/>
                </a:solidFill>
                <a:latin typeface="Arial"/>
                <a:ea typeface="Symbol"/>
              </a:rPr>
              <a:t> </a:t>
            </a:r>
            <a:r>
              <a:rPr b="0" lang="en-US" sz="1800" spc="-12" strike="noStrike">
                <a:solidFill>
                  <a:srgbClr val="000000"/>
                </a:solidFill>
                <a:latin typeface="Arial"/>
                <a:ea typeface="Symbol"/>
              </a:rPr>
              <a:t>changes</a:t>
            </a:r>
            <a:endParaRPr b="0" lang="en-IN" sz="1800" spc="-1" strike="noStrike">
              <a:latin typeface="Arial"/>
            </a:endParaRPr>
          </a:p>
          <a:p>
            <a:pPr lvl="3" marL="1600200" indent="-228600">
              <a:lnSpc>
                <a:spcPct val="141000"/>
              </a:lnSpc>
              <a:spcBef>
                <a:spcPts val="689"/>
              </a:spcBef>
              <a:buClr>
                <a:srgbClr val="000000"/>
              </a:buClr>
              <a:buFont typeface="Symbol"/>
              <a:buChar char=""/>
              <a:tabLst>
                <a:tab algn="l" pos="902160"/>
              </a:tabLst>
            </a:pPr>
            <a:r>
              <a:rPr b="0" lang="en-US" sz="1800" spc="-1" strike="noStrike">
                <a:solidFill>
                  <a:srgbClr val="000000"/>
                </a:solidFill>
                <a:latin typeface="Arial"/>
                <a:ea typeface="Symbol"/>
              </a:rPr>
              <a:t>characteristics</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of</a:t>
            </a:r>
            <a:r>
              <a:rPr b="0" lang="en-US" sz="1800" spc="-21" strike="noStrike">
                <a:solidFill>
                  <a:srgbClr val="000000"/>
                </a:solidFill>
                <a:latin typeface="Arial"/>
                <a:ea typeface="Symbol"/>
              </a:rPr>
              <a:t> </a:t>
            </a:r>
            <a:r>
              <a:rPr b="0" lang="en-US" sz="1800" spc="-1" strike="noStrike">
                <a:solidFill>
                  <a:srgbClr val="000000"/>
                </a:solidFill>
                <a:latin typeface="Arial"/>
                <a:ea typeface="Symbol"/>
              </a:rPr>
              <a:t>stock</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price,</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increasing</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interest</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in</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investments</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in</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stalks,</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and awareness about means of studies for stalks.</a:t>
            </a:r>
            <a:endParaRPr b="0" lang="en-IN" sz="1800" spc="-1" strike="noStrike">
              <a:latin typeface="Arial"/>
            </a:endParaRPr>
          </a:p>
          <a:p>
            <a:pPr lvl="3" marL="1600200" indent="-228600">
              <a:lnSpc>
                <a:spcPct val="100000"/>
              </a:lnSpc>
              <a:spcBef>
                <a:spcPts val="116"/>
              </a:spcBef>
              <a:buClr>
                <a:srgbClr val="000000"/>
              </a:buClr>
              <a:buFont typeface="Symbol"/>
              <a:buChar char=""/>
              <a:tabLst>
                <a:tab algn="l" pos="902160"/>
              </a:tabLst>
            </a:pPr>
            <a:r>
              <a:rPr b="0" lang="en-US" sz="1800" spc="-1" strike="noStrike">
                <a:solidFill>
                  <a:srgbClr val="000000"/>
                </a:solidFill>
                <a:latin typeface="Arial"/>
                <a:ea typeface="Symbol"/>
              </a:rPr>
              <a:t>Analysis</a:t>
            </a:r>
            <a:r>
              <a:rPr b="0" lang="en-US" sz="1800" spc="-7" strike="noStrike">
                <a:solidFill>
                  <a:srgbClr val="000000"/>
                </a:solidFill>
                <a:latin typeface="Arial"/>
                <a:ea typeface="Symbol"/>
              </a:rPr>
              <a:t> </a:t>
            </a:r>
            <a:r>
              <a:rPr b="0" lang="en-US" sz="1800" spc="-1" strike="noStrike">
                <a:solidFill>
                  <a:srgbClr val="000000"/>
                </a:solidFill>
                <a:latin typeface="Arial"/>
                <a:ea typeface="Symbol"/>
              </a:rPr>
              <a:t>is given</a:t>
            </a:r>
            <a:r>
              <a:rPr b="0" lang="en-US" sz="1800" spc="-7" strike="noStrike">
                <a:solidFill>
                  <a:srgbClr val="000000"/>
                </a:solidFill>
                <a:latin typeface="Arial"/>
                <a:ea typeface="Symbol"/>
              </a:rPr>
              <a:t> </a:t>
            </a:r>
            <a:r>
              <a:rPr b="0" lang="en-US" sz="1800" spc="-1" strike="noStrike">
                <a:solidFill>
                  <a:srgbClr val="000000"/>
                </a:solidFill>
                <a:latin typeface="Arial"/>
                <a:ea typeface="Symbol"/>
              </a:rPr>
              <a:t>on the</a:t>
            </a:r>
            <a:r>
              <a:rPr b="0" lang="en-US" sz="1800" spc="-15" strike="noStrike">
                <a:solidFill>
                  <a:srgbClr val="000000"/>
                </a:solidFill>
                <a:latin typeface="Arial"/>
                <a:ea typeface="Symbol"/>
              </a:rPr>
              <a:t> </a:t>
            </a:r>
            <a:r>
              <a:rPr b="0" lang="en-US" sz="1800" spc="-1" strike="noStrike">
                <a:solidFill>
                  <a:srgbClr val="000000"/>
                </a:solidFill>
                <a:latin typeface="Arial"/>
                <a:ea typeface="Symbol"/>
              </a:rPr>
              <a:t>trend</a:t>
            </a:r>
            <a:r>
              <a:rPr b="0" lang="en-US" sz="1800" spc="-7" strike="noStrike">
                <a:solidFill>
                  <a:srgbClr val="000000"/>
                </a:solidFill>
                <a:latin typeface="Arial"/>
                <a:ea typeface="Symbol"/>
              </a:rPr>
              <a:t> </a:t>
            </a:r>
            <a:r>
              <a:rPr b="0" lang="en-US" sz="1800" spc="-1" strike="noStrike">
                <a:solidFill>
                  <a:srgbClr val="000000"/>
                </a:solidFill>
                <a:latin typeface="Arial"/>
                <a:ea typeface="Symbol"/>
              </a:rPr>
              <a:t>in given for</a:t>
            </a:r>
            <a:r>
              <a:rPr b="0" lang="en-US" sz="1800" spc="-26" strike="noStrike">
                <a:solidFill>
                  <a:srgbClr val="000000"/>
                </a:solidFill>
                <a:latin typeface="Arial"/>
                <a:ea typeface="Symbol"/>
              </a:rPr>
              <a:t> </a:t>
            </a:r>
            <a:r>
              <a:rPr b="0" lang="en-US" sz="1800" spc="-1" strike="noStrike">
                <a:solidFill>
                  <a:srgbClr val="000000"/>
                </a:solidFill>
                <a:latin typeface="Arial"/>
                <a:ea typeface="Symbol"/>
              </a:rPr>
              <a:t>period</a:t>
            </a:r>
            <a:r>
              <a:rPr b="0" lang="en-US" sz="1800" spc="4" strike="noStrike">
                <a:solidFill>
                  <a:srgbClr val="000000"/>
                </a:solidFill>
                <a:latin typeface="Arial"/>
                <a:ea typeface="Symbol"/>
              </a:rPr>
              <a:t> </a:t>
            </a:r>
            <a:r>
              <a:rPr b="0" lang="en-US" sz="1800" spc="-1" strike="noStrike">
                <a:solidFill>
                  <a:srgbClr val="000000"/>
                </a:solidFill>
                <a:latin typeface="Arial"/>
                <a:ea typeface="Symbol"/>
              </a:rPr>
              <a:t>of </a:t>
            </a:r>
            <a:r>
              <a:rPr b="0" lang="en-US" sz="1800" spc="-21" strike="noStrike">
                <a:solidFill>
                  <a:srgbClr val="000000"/>
                </a:solidFill>
                <a:latin typeface="Arial"/>
                <a:ea typeface="Symbol"/>
              </a:rPr>
              <a:t>time</a:t>
            </a:r>
            <a:endParaRPr b="0" lang="en-IN" sz="1800" spc="-1" strike="noStrike">
              <a:latin typeface="Arial"/>
            </a:endParaRPr>
          </a:p>
          <a:p>
            <a:pPr>
              <a:lnSpc>
                <a:spcPct val="100000"/>
              </a:lnSpc>
              <a:spcBef>
                <a:spcPts val="916"/>
              </a:spcBef>
              <a:buNone/>
              <a:tabLst>
                <a:tab algn="l" pos="902160"/>
              </a:tabLst>
            </a:pPr>
            <a:r>
              <a:rPr b="0" lang="en-US" sz="1800" spc="-1" strike="noStrike">
                <a:solidFill>
                  <a:srgbClr val="000000"/>
                </a:solidFill>
                <a:latin typeface="Arial"/>
                <a:ea typeface="Times New Roman"/>
              </a:rPr>
              <a:t> </a:t>
            </a:r>
            <a:endParaRPr b="0" lang="en-IN" sz="1800" spc="-1" strike="noStrike">
              <a:latin typeface="Arial"/>
            </a:endParaRPr>
          </a:p>
          <a:p>
            <a:pPr>
              <a:lnSpc>
                <a:spcPct val="150000"/>
              </a:lnSpc>
              <a:buNone/>
              <a:tabLst>
                <a:tab algn="l" pos="902160"/>
              </a:tabLst>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Google Shape;138;p19"/>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Need of project</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16" name="Google Shape;139;p19"/>
          <p:cNvSpPr/>
          <p:nvPr/>
        </p:nvSpPr>
        <p:spPr>
          <a:xfrm>
            <a:off x="762120" y="1998000"/>
            <a:ext cx="10058040" cy="254052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0" lang="en-US" sz="1800" spc="-1" strike="noStrike">
                <a:solidFill>
                  <a:srgbClr val="374151"/>
                </a:solidFill>
                <a:latin typeface="Arial"/>
                <a:ea typeface="Arial"/>
              </a:rPr>
              <a:t>The Stock Market Prediction project aims to mitigate investment risks by predicting stock rates and exchange rates. It leverages data-driven insights, recognizing that knowledge is essential in the unpredictable stock market. By identifying patterns and dependencies in financial data, the project empowers users to make informed decisions, bridging resources, and enhancing their understanding of stock market dynamics. The ultimate goal is to provide a reliable tool for forecasting and ensuring more informed investments in this ever-changing financial landscape.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Google Shape;144;p20"/>
          <p:cNvSpPr/>
          <p:nvPr/>
        </p:nvSpPr>
        <p:spPr>
          <a:xfrm>
            <a:off x="0" y="0"/>
            <a:ext cx="12191760" cy="639360"/>
          </a:xfrm>
          <a:prstGeom prst="rect">
            <a:avLst/>
          </a:prstGeom>
          <a:solidFill>
            <a:schemeClr val="accent2"/>
          </a:solidFill>
          <a:ln w="9525">
            <a:solidFill>
              <a:srgbClr val="000000"/>
            </a:solidFill>
            <a:round/>
          </a:ln>
        </p:spPr>
        <p:style>
          <a:lnRef idx="0"/>
          <a:fillRef idx="0"/>
          <a:effectRef idx="0"/>
          <a:fontRef idx="minor"/>
        </p:style>
        <p:txBody>
          <a:bodyPr anchor="ctr">
            <a:normAutofit fontScale="57000"/>
          </a:bodyPr>
          <a:p>
            <a:pPr algn="ctr">
              <a:lnSpc>
                <a:spcPct val="90000"/>
              </a:lnSpc>
              <a:buNone/>
              <a:tabLst>
                <a:tab algn="l" pos="0"/>
              </a:tabLst>
            </a:pPr>
            <a:endParaRPr b="0" lang="en-IN" sz="2400" spc="-1" strike="noStrike">
              <a:latin typeface="Arial"/>
            </a:endParaRPr>
          </a:p>
          <a:p>
            <a:pPr algn="ctr">
              <a:lnSpc>
                <a:spcPct val="90000"/>
              </a:lnSpc>
              <a:buNone/>
              <a:tabLst>
                <a:tab algn="l" pos="0"/>
              </a:tabLst>
            </a:pPr>
            <a:r>
              <a:rPr b="1" lang="en-US" sz="4300" spc="-1" strike="noStrike">
                <a:solidFill>
                  <a:srgbClr val="000000"/>
                </a:solidFill>
                <a:latin typeface="Times New Roman"/>
                <a:ea typeface="Times New Roman"/>
              </a:rPr>
              <a:t>Aim</a:t>
            </a:r>
            <a:endParaRPr b="0" lang="en-IN" sz="4300" spc="-1" strike="noStrike">
              <a:latin typeface="Arial"/>
            </a:endParaRPr>
          </a:p>
          <a:p>
            <a:pPr algn="ctr">
              <a:lnSpc>
                <a:spcPct val="90000"/>
              </a:lnSpc>
              <a:buNone/>
              <a:tabLst>
                <a:tab algn="l" pos="0"/>
              </a:tabLst>
            </a:pPr>
            <a:endParaRPr b="0" lang="en-IN" sz="2400" spc="-1" strike="noStrike">
              <a:latin typeface="Arial"/>
            </a:endParaRPr>
          </a:p>
        </p:txBody>
      </p:sp>
      <p:sp>
        <p:nvSpPr>
          <p:cNvPr id="118" name="Google Shape;145;p20"/>
          <p:cNvSpPr/>
          <p:nvPr/>
        </p:nvSpPr>
        <p:spPr>
          <a:xfrm>
            <a:off x="997560" y="1582200"/>
            <a:ext cx="9961200" cy="2119680"/>
          </a:xfrm>
          <a:prstGeom prst="rect">
            <a:avLst/>
          </a:prstGeom>
          <a:noFill/>
          <a:ln w="0">
            <a:noFill/>
          </a:ln>
        </p:spPr>
        <p:style>
          <a:lnRef idx="0"/>
          <a:fillRef idx="0"/>
          <a:effectRef idx="0"/>
          <a:fontRef idx="minor"/>
        </p:style>
        <p:txBody>
          <a:bodyPr anchor="t">
            <a:noAutofit/>
          </a:bodyPr>
          <a:p>
            <a:pPr algn="just">
              <a:lnSpc>
                <a:spcPct val="150000"/>
              </a:lnSpc>
              <a:buNone/>
              <a:tabLst>
                <a:tab algn="l" pos="0"/>
              </a:tabLst>
            </a:pPr>
            <a:r>
              <a:rPr b="0" lang="en-US" sz="1800" spc="-1" strike="noStrike">
                <a:solidFill>
                  <a:srgbClr val="000000"/>
                </a:solidFill>
                <a:latin typeface="Times New Roman"/>
                <a:ea typeface="Times New Roman"/>
              </a:rPr>
              <a:t>The main aim of the persuasion of the topic is to predict the stability in the future market stocks. Many researchers have performed their research on the movement of future market evolution. Stock consists of fluctuating data which makes data an integral source of efficiency. Impact on the same chances the efficiency of the prediction. In the recent trend of Stock Market Prediction Technologies machine learning has integrated itself in the picture for deployment and prediction of training sets and data models.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247</TotalTime>
  <Application>LibreOffice/7.3.7.2$Linux_X86_64 LibreOffice_project/30$Build-2</Application>
  <AppVersion>15.0000</AppVersion>
  <Words>3982</Words>
  <Paragraphs>438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2023-12-11T18:01:44Z</dcterms:modified>
  <cp:revision>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58</vt:i4>
  </property>
  <property fmtid="{D5CDD505-2E9C-101B-9397-08002B2CF9AE}" pid="3" name="PresentationFormat">
    <vt:lpwstr>Widescreen</vt:lpwstr>
  </property>
  <property fmtid="{D5CDD505-2E9C-101B-9397-08002B2CF9AE}" pid="4" name="Slides">
    <vt:i4>58</vt:i4>
  </property>
</Properties>
</file>